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6" r:id="rId1"/>
  </p:sldMasterIdLst>
  <p:notesMasterIdLst>
    <p:notesMasterId r:id="rId73"/>
  </p:notesMasterIdLst>
  <p:sldIdLst>
    <p:sldId id="257" r:id="rId2"/>
    <p:sldId id="258" r:id="rId3"/>
    <p:sldId id="259" r:id="rId4"/>
    <p:sldId id="260" r:id="rId5"/>
    <p:sldId id="262" r:id="rId6"/>
    <p:sldId id="297" r:id="rId7"/>
    <p:sldId id="261" r:id="rId8"/>
    <p:sldId id="263" r:id="rId9"/>
    <p:sldId id="285" r:id="rId10"/>
    <p:sldId id="298" r:id="rId11"/>
    <p:sldId id="264" r:id="rId12"/>
    <p:sldId id="276" r:id="rId13"/>
    <p:sldId id="289" r:id="rId14"/>
    <p:sldId id="265" r:id="rId15"/>
    <p:sldId id="286" r:id="rId16"/>
    <p:sldId id="266" r:id="rId17"/>
    <p:sldId id="292" r:id="rId18"/>
    <p:sldId id="293" r:id="rId19"/>
    <p:sldId id="294" r:id="rId20"/>
    <p:sldId id="268" r:id="rId21"/>
    <p:sldId id="277" r:id="rId22"/>
    <p:sldId id="287" r:id="rId23"/>
    <p:sldId id="316" r:id="rId24"/>
    <p:sldId id="323" r:id="rId25"/>
    <p:sldId id="296" r:id="rId26"/>
    <p:sldId id="295" r:id="rId27"/>
    <p:sldId id="302" r:id="rId28"/>
    <p:sldId id="269" r:id="rId29"/>
    <p:sldId id="303" r:id="rId30"/>
    <p:sldId id="315" r:id="rId31"/>
    <p:sldId id="322" r:id="rId32"/>
    <p:sldId id="321" r:id="rId33"/>
    <p:sldId id="320" r:id="rId34"/>
    <p:sldId id="319" r:id="rId35"/>
    <p:sldId id="318" r:id="rId36"/>
    <p:sldId id="317" r:id="rId37"/>
    <p:sldId id="307" r:id="rId38"/>
    <p:sldId id="301" r:id="rId39"/>
    <p:sldId id="299" r:id="rId40"/>
    <p:sldId id="272" r:id="rId41"/>
    <p:sldId id="278" r:id="rId42"/>
    <p:sldId id="288" r:id="rId43"/>
    <p:sldId id="273" r:id="rId44"/>
    <p:sldId id="306" r:id="rId45"/>
    <p:sldId id="333" r:id="rId46"/>
    <p:sldId id="332" r:id="rId47"/>
    <p:sldId id="279" r:id="rId48"/>
    <p:sldId id="274" r:id="rId49"/>
    <p:sldId id="331" r:id="rId50"/>
    <p:sldId id="308" r:id="rId51"/>
    <p:sldId id="282" r:id="rId52"/>
    <p:sldId id="309" r:id="rId53"/>
    <p:sldId id="283" r:id="rId54"/>
    <p:sldId id="284" r:id="rId55"/>
    <p:sldId id="281" r:id="rId56"/>
    <p:sldId id="329" r:id="rId57"/>
    <p:sldId id="324" r:id="rId58"/>
    <p:sldId id="291" r:id="rId59"/>
    <p:sldId id="328" r:id="rId60"/>
    <p:sldId id="327" r:id="rId61"/>
    <p:sldId id="326" r:id="rId62"/>
    <p:sldId id="330" r:id="rId63"/>
    <p:sldId id="275" r:id="rId64"/>
    <p:sldId id="334" r:id="rId65"/>
    <p:sldId id="335" r:id="rId66"/>
    <p:sldId id="336" r:id="rId67"/>
    <p:sldId id="337" r:id="rId68"/>
    <p:sldId id="338" r:id="rId69"/>
    <p:sldId id="304" r:id="rId70"/>
    <p:sldId id="305" r:id="rId71"/>
    <p:sldId id="300" r:id="rId72"/>
  </p:sldIdLst>
  <p:sldSz cx="12192000" cy="6858000"/>
  <p:notesSz cx="6742113"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a:srgbClr val="CCFFCC"/>
    <a:srgbClr val="FFCCCC"/>
    <a:srgbClr val="FF99CC"/>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94660"/>
  </p:normalViewPr>
  <p:slideViewPr>
    <p:cSldViewPr snapToGrid="0">
      <p:cViewPr varScale="1">
        <p:scale>
          <a:sx n="114" d="100"/>
          <a:sy n="114" d="100"/>
        </p:scale>
        <p:origin x="204" y="120"/>
      </p:cViewPr>
      <p:guideLst/>
    </p:cSldViewPr>
  </p:slideViewPr>
  <p:notesTextViewPr>
    <p:cViewPr>
      <p:scale>
        <a:sx n="1" d="1"/>
        <a:sy n="1" d="1"/>
      </p:scale>
      <p:origin x="0" y="0"/>
    </p:cViewPr>
  </p:notesTextViewPr>
  <p:notesViewPr>
    <p:cSldViewPr snapToGrid="0">
      <p:cViewPr varScale="1">
        <p:scale>
          <a:sx n="95" d="100"/>
          <a:sy n="95" d="100"/>
        </p:scale>
        <p:origin x="436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42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8971" y="0"/>
            <a:ext cx="2921582" cy="495427"/>
          </a:xfrm>
          <a:prstGeom prst="rect">
            <a:avLst/>
          </a:prstGeom>
        </p:spPr>
        <p:txBody>
          <a:bodyPr vert="horz" lIns="91440" tIns="45720" rIns="91440" bIns="45720" rtlCol="0"/>
          <a:lstStyle>
            <a:lvl1pPr algn="r">
              <a:defRPr sz="1200"/>
            </a:lvl1pPr>
          </a:lstStyle>
          <a:p>
            <a:fld id="{D76F5398-351A-4B1D-B2B8-CD7D28EC8BCE}" type="datetimeFigureOut">
              <a:rPr lang="en-AU" smtClean="0"/>
              <a:t>15/04/2024</a:t>
            </a:fld>
            <a:endParaRPr lang="en-AU"/>
          </a:p>
        </p:txBody>
      </p:sp>
      <p:sp>
        <p:nvSpPr>
          <p:cNvPr id="4" name="Slide Image Placeholder 3"/>
          <p:cNvSpPr>
            <a:spLocks noGrp="1" noRot="1" noChangeAspect="1"/>
          </p:cNvSpPr>
          <p:nvPr>
            <p:ph type="sldImg" idx="2"/>
          </p:nvPr>
        </p:nvSpPr>
        <p:spPr>
          <a:xfrm>
            <a:off x="407988" y="1233488"/>
            <a:ext cx="5926137" cy="3333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4212" y="4751983"/>
            <a:ext cx="539369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8824"/>
            <a:ext cx="2921582" cy="49542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8971" y="9378824"/>
            <a:ext cx="2921582" cy="495426"/>
          </a:xfrm>
          <a:prstGeom prst="rect">
            <a:avLst/>
          </a:prstGeom>
        </p:spPr>
        <p:txBody>
          <a:bodyPr vert="horz" lIns="91440" tIns="45720" rIns="91440" bIns="45720" rtlCol="0" anchor="b"/>
          <a:lstStyle>
            <a:lvl1pPr algn="r">
              <a:defRPr sz="1200"/>
            </a:lvl1pPr>
          </a:lstStyle>
          <a:p>
            <a:fld id="{52973F04-8C29-4DAE-8D89-199E17F2B330}" type="slidenum">
              <a:rPr lang="en-AU" smtClean="0"/>
              <a:t>‹#›</a:t>
            </a:fld>
            <a:endParaRPr lang="en-AU"/>
          </a:p>
        </p:txBody>
      </p:sp>
    </p:spTree>
    <p:extLst>
      <p:ext uri="{BB962C8B-B14F-4D97-AF65-F5344CB8AC3E}">
        <p14:creationId xmlns:p14="http://schemas.microsoft.com/office/powerpoint/2010/main" val="178911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Three basic elements in bridge: bidding, declarer play and defence.  </a:t>
            </a:r>
          </a:p>
        </p:txBody>
      </p:sp>
      <p:sp>
        <p:nvSpPr>
          <p:cNvPr id="4" name="Slide Number Placeholder 3"/>
          <p:cNvSpPr>
            <a:spLocks noGrp="1"/>
          </p:cNvSpPr>
          <p:nvPr>
            <p:ph type="sldNum" sz="quarter" idx="5"/>
          </p:nvPr>
        </p:nvSpPr>
        <p:spPr/>
        <p:txBody>
          <a:bodyPr/>
          <a:lstStyle/>
          <a:p>
            <a:fld id="{52973F04-8C29-4DAE-8D89-199E17F2B330}" type="slidenum">
              <a:rPr lang="en-AU" smtClean="0"/>
              <a:t>4</a:t>
            </a:fld>
            <a:endParaRPr lang="en-AU"/>
          </a:p>
        </p:txBody>
      </p:sp>
    </p:spTree>
    <p:extLst>
      <p:ext uri="{BB962C8B-B14F-4D97-AF65-F5344CB8AC3E}">
        <p14:creationId xmlns:p14="http://schemas.microsoft.com/office/powerpoint/2010/main" val="423923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A3C3E-6AC6-8E88-E6B2-07B4F715A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EB5EE-CBB8-A3FE-6087-E7EE2F95D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E8C11-94F7-6349-6A13-070448025B21}"/>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AFDCB8F7-9BB8-3D67-D8B9-2AD4DD68BF85}"/>
              </a:ext>
            </a:extLst>
          </p:cNvPr>
          <p:cNvSpPr>
            <a:spLocks noGrp="1"/>
          </p:cNvSpPr>
          <p:nvPr>
            <p:ph type="sldNum" sz="quarter" idx="5"/>
          </p:nvPr>
        </p:nvSpPr>
        <p:spPr/>
        <p:txBody>
          <a:bodyPr/>
          <a:lstStyle/>
          <a:p>
            <a:fld id="{52973F04-8C29-4DAE-8D89-199E17F2B330}" type="slidenum">
              <a:rPr lang="en-AU" smtClean="0"/>
              <a:t>13</a:t>
            </a:fld>
            <a:endParaRPr lang="en-AU"/>
          </a:p>
        </p:txBody>
      </p:sp>
    </p:spTree>
    <p:extLst>
      <p:ext uri="{BB962C8B-B14F-4D97-AF65-F5344CB8AC3E}">
        <p14:creationId xmlns:p14="http://schemas.microsoft.com/office/powerpoint/2010/main" val="84045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4B671-34C2-8945-EF41-B308C8EEE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BBB0B-E102-793D-0457-FD220F87B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78B45-CD5D-926D-D68C-3D8A0DDCB4B9}"/>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4BCC3AB3-98A5-8D76-0FC1-210CD5E72690}"/>
              </a:ext>
            </a:extLst>
          </p:cNvPr>
          <p:cNvSpPr>
            <a:spLocks noGrp="1"/>
          </p:cNvSpPr>
          <p:nvPr>
            <p:ph type="sldNum" sz="quarter" idx="5"/>
          </p:nvPr>
        </p:nvSpPr>
        <p:spPr/>
        <p:txBody>
          <a:bodyPr/>
          <a:lstStyle/>
          <a:p>
            <a:fld id="{52973F04-8C29-4DAE-8D89-199E17F2B330}" type="slidenum">
              <a:rPr lang="en-AU" smtClean="0"/>
              <a:t>14</a:t>
            </a:fld>
            <a:endParaRPr lang="en-AU"/>
          </a:p>
        </p:txBody>
      </p:sp>
    </p:spTree>
    <p:extLst>
      <p:ext uri="{BB962C8B-B14F-4D97-AF65-F5344CB8AC3E}">
        <p14:creationId xmlns:p14="http://schemas.microsoft.com/office/powerpoint/2010/main" val="25734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A2C86-FC23-4A47-0940-3E77664DD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9E0E8-4CC1-BFBA-FA4F-FAC8EAEE7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74581-5D0D-8011-B21D-FBE532AE70B1}"/>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35C740B9-D08B-21CF-2110-0EA30CA4592C}"/>
              </a:ext>
            </a:extLst>
          </p:cNvPr>
          <p:cNvSpPr>
            <a:spLocks noGrp="1"/>
          </p:cNvSpPr>
          <p:nvPr>
            <p:ph type="sldNum" sz="quarter" idx="5"/>
          </p:nvPr>
        </p:nvSpPr>
        <p:spPr/>
        <p:txBody>
          <a:bodyPr/>
          <a:lstStyle/>
          <a:p>
            <a:fld id="{52973F04-8C29-4DAE-8D89-199E17F2B330}" type="slidenum">
              <a:rPr lang="en-AU" smtClean="0"/>
              <a:t>15</a:t>
            </a:fld>
            <a:endParaRPr lang="en-AU"/>
          </a:p>
        </p:txBody>
      </p:sp>
    </p:spTree>
    <p:extLst>
      <p:ext uri="{BB962C8B-B14F-4D97-AF65-F5344CB8AC3E}">
        <p14:creationId xmlns:p14="http://schemas.microsoft.com/office/powerpoint/2010/main" val="151614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3163-DCBC-8CF5-6835-7AD68D99E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3A72E-B7AE-7389-1547-E26A33924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D5573-0BC0-2EE5-711F-23AD44F3B72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73E062B-31FE-AEC4-C7F4-D3DBADBF7459}"/>
              </a:ext>
            </a:extLst>
          </p:cNvPr>
          <p:cNvSpPr>
            <a:spLocks noGrp="1"/>
          </p:cNvSpPr>
          <p:nvPr>
            <p:ph type="sldNum" sz="quarter" idx="5"/>
          </p:nvPr>
        </p:nvSpPr>
        <p:spPr/>
        <p:txBody>
          <a:bodyPr/>
          <a:lstStyle/>
          <a:p>
            <a:fld id="{52973F04-8C29-4DAE-8D89-199E17F2B330}" type="slidenum">
              <a:rPr lang="en-AU" smtClean="0"/>
              <a:t>16</a:t>
            </a:fld>
            <a:endParaRPr lang="en-AU"/>
          </a:p>
        </p:txBody>
      </p:sp>
    </p:spTree>
    <p:extLst>
      <p:ext uri="{BB962C8B-B14F-4D97-AF65-F5344CB8AC3E}">
        <p14:creationId xmlns:p14="http://schemas.microsoft.com/office/powerpoint/2010/main" val="31592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3163-DCBC-8CF5-6835-7AD68D99E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3A72E-B7AE-7389-1547-E26A33924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D5573-0BC0-2EE5-711F-23AD44F3B72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73E062B-31FE-AEC4-C7F4-D3DBADBF7459}"/>
              </a:ext>
            </a:extLst>
          </p:cNvPr>
          <p:cNvSpPr>
            <a:spLocks noGrp="1"/>
          </p:cNvSpPr>
          <p:nvPr>
            <p:ph type="sldNum" sz="quarter" idx="5"/>
          </p:nvPr>
        </p:nvSpPr>
        <p:spPr/>
        <p:txBody>
          <a:bodyPr/>
          <a:lstStyle/>
          <a:p>
            <a:fld id="{52973F04-8C29-4DAE-8D89-199E17F2B330}" type="slidenum">
              <a:rPr lang="en-AU" smtClean="0"/>
              <a:t>17</a:t>
            </a:fld>
            <a:endParaRPr lang="en-AU"/>
          </a:p>
        </p:txBody>
      </p:sp>
    </p:spTree>
    <p:extLst>
      <p:ext uri="{BB962C8B-B14F-4D97-AF65-F5344CB8AC3E}">
        <p14:creationId xmlns:p14="http://schemas.microsoft.com/office/powerpoint/2010/main" val="3534987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3163-DCBC-8CF5-6835-7AD68D99E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3A72E-B7AE-7389-1547-E26A33924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D5573-0BC0-2EE5-711F-23AD44F3B72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73E062B-31FE-AEC4-C7F4-D3DBADBF7459}"/>
              </a:ext>
            </a:extLst>
          </p:cNvPr>
          <p:cNvSpPr>
            <a:spLocks noGrp="1"/>
          </p:cNvSpPr>
          <p:nvPr>
            <p:ph type="sldNum" sz="quarter" idx="5"/>
          </p:nvPr>
        </p:nvSpPr>
        <p:spPr/>
        <p:txBody>
          <a:bodyPr/>
          <a:lstStyle/>
          <a:p>
            <a:fld id="{52973F04-8C29-4DAE-8D89-199E17F2B330}" type="slidenum">
              <a:rPr lang="en-AU" smtClean="0"/>
              <a:t>18</a:t>
            </a:fld>
            <a:endParaRPr lang="en-AU"/>
          </a:p>
        </p:txBody>
      </p:sp>
    </p:spTree>
    <p:extLst>
      <p:ext uri="{BB962C8B-B14F-4D97-AF65-F5344CB8AC3E}">
        <p14:creationId xmlns:p14="http://schemas.microsoft.com/office/powerpoint/2010/main" val="297501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B957C-8E71-AED1-C69A-3B197D8DB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39895-AEBE-EFA5-1225-77C0F2EA6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8B50E-A377-34D2-B277-B8CBCDB0556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CCB9B25A-2282-3550-8252-BC0AA16CFFA6}"/>
              </a:ext>
            </a:extLst>
          </p:cNvPr>
          <p:cNvSpPr>
            <a:spLocks noGrp="1"/>
          </p:cNvSpPr>
          <p:nvPr>
            <p:ph type="sldNum" sz="quarter" idx="5"/>
          </p:nvPr>
        </p:nvSpPr>
        <p:spPr/>
        <p:txBody>
          <a:bodyPr/>
          <a:lstStyle/>
          <a:p>
            <a:fld id="{52973F04-8C29-4DAE-8D89-199E17F2B330}" type="slidenum">
              <a:rPr lang="en-AU" smtClean="0"/>
              <a:t>19</a:t>
            </a:fld>
            <a:endParaRPr lang="en-AU"/>
          </a:p>
        </p:txBody>
      </p:sp>
    </p:spTree>
    <p:extLst>
      <p:ext uri="{BB962C8B-B14F-4D97-AF65-F5344CB8AC3E}">
        <p14:creationId xmlns:p14="http://schemas.microsoft.com/office/powerpoint/2010/main" val="72095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671E-4621-54D6-820B-B9C452B83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BC3FE-F75E-500C-CA83-014BE7871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C06EE-348B-C699-ADB0-1C96F813C843}"/>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4FAA0CC4-13B9-F5FB-E835-FBC9D202B0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52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B2CA-FB9D-EDD7-C824-449FC363F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18924-2EEC-48D6-C864-B0325EAA2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2DA07-B7C2-55BA-FC5B-EBF05B7AC5B0}"/>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8B2EDE89-6172-24E2-3083-310427BFFD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140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FFE7D-00D3-7AD3-2915-EE9813ED0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136AC-7852-6820-9DF3-6BEE32A78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61A2A-304E-70DB-697E-374DE666E497}"/>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38B40320-E2FA-4F17-F3C1-40FDF86FD839}"/>
              </a:ext>
            </a:extLst>
          </p:cNvPr>
          <p:cNvSpPr>
            <a:spLocks noGrp="1"/>
          </p:cNvSpPr>
          <p:nvPr>
            <p:ph type="sldNum" sz="quarter" idx="5"/>
          </p:nvPr>
        </p:nvSpPr>
        <p:spPr/>
        <p:txBody>
          <a:bodyPr/>
          <a:lstStyle/>
          <a:p>
            <a:fld id="{52973F04-8C29-4DAE-8D89-199E17F2B330}" type="slidenum">
              <a:rPr lang="en-AU" smtClean="0"/>
              <a:t>22</a:t>
            </a:fld>
            <a:endParaRPr lang="en-AU"/>
          </a:p>
        </p:txBody>
      </p:sp>
    </p:spTree>
    <p:extLst>
      <p:ext uri="{BB962C8B-B14F-4D97-AF65-F5344CB8AC3E}">
        <p14:creationId xmlns:p14="http://schemas.microsoft.com/office/powerpoint/2010/main" val="53497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0A798-AF5A-D838-50D7-1BCB553B8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54390-316C-238A-24B7-CE0750D3B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A8A20-0DBA-9091-21C6-E5CB77F10AC2}"/>
              </a:ext>
            </a:extLst>
          </p:cNvPr>
          <p:cNvSpPr>
            <a:spLocks noGrp="1"/>
          </p:cNvSpPr>
          <p:nvPr>
            <p:ph type="body" idx="1"/>
          </p:nvPr>
        </p:nvSpPr>
        <p:spPr/>
        <p:txBody>
          <a:bodyPr/>
          <a:lstStyle/>
          <a:p>
            <a:pPr marL="228600" indent="-228600">
              <a:buAutoNum type="arabicPeriod"/>
            </a:pPr>
            <a:r>
              <a:rPr lang="en-AU" dirty="0"/>
              <a:t>The system we are teaching is one of the most popular in the world – standard 5 card major - and is the standard system for MBC.  There are a plethora of other systems around.  Like most things with bridge, there are few rules  per se – just agreements.</a:t>
            </a:r>
          </a:p>
          <a:p>
            <a:pPr marL="228600" indent="-228600">
              <a:buAutoNum type="arabicPeriod"/>
            </a:pPr>
            <a:r>
              <a:rPr lang="en-AU" dirty="0"/>
              <a:t>Briefly mention no trumps</a:t>
            </a:r>
          </a:p>
          <a:p>
            <a:pPr marL="228600" indent="-228600">
              <a:buAutoNum type="arabicPeriod"/>
            </a:pPr>
            <a:r>
              <a:rPr lang="en-AU" dirty="0"/>
              <a:t>Only relevant when following suit or comparing trumps.  No jokers in bridge.</a:t>
            </a:r>
          </a:p>
          <a:p>
            <a:pPr marL="228600" indent="-228600">
              <a:buAutoNum type="arabicPeriod"/>
            </a:pPr>
            <a:r>
              <a:rPr lang="en-AU" dirty="0"/>
              <a:t>Demonstrate using a bridge board – cards; and the dealer.</a:t>
            </a:r>
          </a:p>
          <a:p>
            <a:pPr marL="228600" indent="-228600">
              <a:buAutoNum type="arabicPeriod"/>
            </a:pPr>
            <a:r>
              <a:rPr lang="en-AU" dirty="0"/>
              <a:t>Unlike 500 for example, after passing you can re-enter and continue bidding in the next round</a:t>
            </a:r>
          </a:p>
        </p:txBody>
      </p:sp>
      <p:sp>
        <p:nvSpPr>
          <p:cNvPr id="4" name="Slide Number Placeholder 3">
            <a:extLst>
              <a:ext uri="{FF2B5EF4-FFF2-40B4-BE49-F238E27FC236}">
                <a16:creationId xmlns:a16="http://schemas.microsoft.com/office/drawing/2014/main" id="{4FA8D089-C6EF-CD73-ADC0-100680C6BDC1}"/>
              </a:ext>
            </a:extLst>
          </p:cNvPr>
          <p:cNvSpPr>
            <a:spLocks noGrp="1"/>
          </p:cNvSpPr>
          <p:nvPr>
            <p:ph type="sldNum" sz="quarter" idx="5"/>
          </p:nvPr>
        </p:nvSpPr>
        <p:spPr/>
        <p:txBody>
          <a:bodyPr/>
          <a:lstStyle/>
          <a:p>
            <a:fld id="{52973F04-8C29-4DAE-8D89-199E17F2B330}" type="slidenum">
              <a:rPr lang="en-AU" smtClean="0"/>
              <a:t>5</a:t>
            </a:fld>
            <a:endParaRPr lang="en-AU"/>
          </a:p>
        </p:txBody>
      </p:sp>
    </p:spTree>
    <p:extLst>
      <p:ext uri="{BB962C8B-B14F-4D97-AF65-F5344CB8AC3E}">
        <p14:creationId xmlns:p14="http://schemas.microsoft.com/office/powerpoint/2010/main" val="113714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59F7A-41C9-8F5C-B2B5-B06D0DCF1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7F993-0AB6-6D59-1BAF-D105A05A64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479F6-06BE-F0B3-7DB0-C8FDA1226524}"/>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562025D-18DB-940E-C225-768160D79D1F}"/>
              </a:ext>
            </a:extLst>
          </p:cNvPr>
          <p:cNvSpPr>
            <a:spLocks noGrp="1"/>
          </p:cNvSpPr>
          <p:nvPr>
            <p:ph type="sldNum" sz="quarter" idx="5"/>
          </p:nvPr>
        </p:nvSpPr>
        <p:spPr/>
        <p:txBody>
          <a:bodyPr/>
          <a:lstStyle/>
          <a:p>
            <a:fld id="{52973F04-8C29-4DAE-8D89-199E17F2B330}" type="slidenum">
              <a:rPr lang="en-AU" smtClean="0"/>
              <a:t>23</a:t>
            </a:fld>
            <a:endParaRPr lang="en-AU"/>
          </a:p>
        </p:txBody>
      </p:sp>
    </p:spTree>
    <p:extLst>
      <p:ext uri="{BB962C8B-B14F-4D97-AF65-F5344CB8AC3E}">
        <p14:creationId xmlns:p14="http://schemas.microsoft.com/office/powerpoint/2010/main" val="43739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DEDCE-D14C-508C-DE9F-798B657F7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33B76-E03F-2FA2-08F8-E0CE41083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AADA7-F80D-7110-DCBF-5D1166A4F113}"/>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A4823A6C-B928-1553-242E-C72987599F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07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86E7-1609-2B6D-8D88-ED1FFE494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3E9C6-0657-588F-7088-B5E15E317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8CA3C-C22A-64B5-4EFA-EE98E20AA733}"/>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7927003A-009A-2B21-0CE2-5600659283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42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62F8F-2900-E250-05B4-D71AFDE1A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B08E2-3173-EE35-8EC4-52A0EB806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BEC5D-77AC-5A5F-F977-CAB7EF05FBBA}"/>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1FB9615-8060-632F-9A9D-A7582090F1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59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4020-9210-7E95-C881-202C6CFEF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3D1B3-9C5C-F7ED-9EC9-436A09324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AC3E1-02F7-6D06-BF01-C281D39207D1}"/>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84CA0F01-F931-B402-F386-3F8FA72D4B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20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1DF0B-F3F3-04F5-4A72-ECF008FF0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5BF73-7E3E-C52D-29B1-3756169F73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D9657-F33E-709D-6776-4F918991E684}"/>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DADB3EB-CF69-9258-A513-0A0ECCD9ED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556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4020-9210-7E95-C881-202C6CFEF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3D1B3-9C5C-F7ED-9EC9-436A09324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AC3E1-02F7-6D06-BF01-C281D39207D1}"/>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84CA0F01-F931-B402-F386-3F8FA72D4B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04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54020-9210-7E95-C881-202C6CFEF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3D1B3-9C5C-F7ED-9EC9-436A09324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AC3E1-02F7-6D06-BF01-C281D39207D1}"/>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84CA0F01-F931-B402-F386-3F8FA72D4B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5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15E58-D732-5C52-66C5-47AA75CA1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7850F-2CC2-73E4-79BE-4BEC82E5A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69E30-A769-5164-0DAE-019D8EEA1B1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7C5F92D-B5C0-31A6-1A63-9EAD7CA4FC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402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840E-BBD0-C1F1-E42E-3D73E6511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742A3-5D3B-9188-364C-14B9771B0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C09C4-D202-B629-369A-55E9943C721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1B60F09-4E50-0CFC-B327-CA61373BB6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61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B60F-6FA6-A27D-27A8-3922E3D90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DD2A8-05DB-D34D-7CB7-437793CAA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9015C-79A9-CA7F-7F34-4591D549C5E9}"/>
              </a:ext>
            </a:extLst>
          </p:cNvPr>
          <p:cNvSpPr>
            <a:spLocks noGrp="1"/>
          </p:cNvSpPr>
          <p:nvPr>
            <p:ph type="body" idx="1"/>
          </p:nvPr>
        </p:nvSpPr>
        <p:spPr/>
        <p:txBody>
          <a:bodyPr/>
          <a:lstStyle/>
          <a:p>
            <a:pPr marL="228600" indent="-228600">
              <a:buAutoNum type="arabicPeriod"/>
            </a:pPr>
            <a:r>
              <a:rPr lang="en-AU" dirty="0"/>
              <a:t>The system we are teaching is one of the most popular in the world – standard 5 card major - and is the standard system for MBC.  There are a plethora of other systems around.  Like most things with bridge, there are few rules  per se – just agreements.</a:t>
            </a:r>
          </a:p>
          <a:p>
            <a:pPr marL="228600" indent="-228600">
              <a:buAutoNum type="arabicPeriod"/>
            </a:pPr>
            <a:r>
              <a:rPr lang="en-AU" dirty="0"/>
              <a:t>Briefly mention no trumps</a:t>
            </a:r>
          </a:p>
          <a:p>
            <a:pPr marL="228600" indent="-228600">
              <a:buAutoNum type="arabicPeriod"/>
            </a:pPr>
            <a:r>
              <a:rPr lang="en-AU" dirty="0"/>
              <a:t>Only relevant when following suit or comparing trumps.  No jokers in bridge.</a:t>
            </a:r>
          </a:p>
          <a:p>
            <a:pPr marL="228600" indent="-228600">
              <a:buAutoNum type="arabicPeriod"/>
            </a:pPr>
            <a:r>
              <a:rPr lang="en-AU" dirty="0"/>
              <a:t>Demonstrate using a bridge board – cards; and the dealer.</a:t>
            </a:r>
          </a:p>
          <a:p>
            <a:pPr marL="228600" indent="-228600">
              <a:buAutoNum type="arabicPeriod"/>
            </a:pPr>
            <a:r>
              <a:rPr lang="en-AU" dirty="0"/>
              <a:t>Unlike 500 for example, after passing you can re-enter and continue bidding in the next round</a:t>
            </a:r>
          </a:p>
        </p:txBody>
      </p:sp>
      <p:sp>
        <p:nvSpPr>
          <p:cNvPr id="4" name="Slide Number Placeholder 3">
            <a:extLst>
              <a:ext uri="{FF2B5EF4-FFF2-40B4-BE49-F238E27FC236}">
                <a16:creationId xmlns:a16="http://schemas.microsoft.com/office/drawing/2014/main" id="{1400FE89-13B4-5045-D93C-1FE1DDF71624}"/>
              </a:ext>
            </a:extLst>
          </p:cNvPr>
          <p:cNvSpPr>
            <a:spLocks noGrp="1"/>
          </p:cNvSpPr>
          <p:nvPr>
            <p:ph type="sldNum" sz="quarter" idx="5"/>
          </p:nvPr>
        </p:nvSpPr>
        <p:spPr/>
        <p:txBody>
          <a:bodyPr/>
          <a:lstStyle/>
          <a:p>
            <a:fld id="{52973F04-8C29-4DAE-8D89-199E17F2B330}" type="slidenum">
              <a:rPr lang="en-AU" smtClean="0"/>
              <a:t>6</a:t>
            </a:fld>
            <a:endParaRPr lang="en-AU"/>
          </a:p>
        </p:txBody>
      </p:sp>
    </p:spTree>
    <p:extLst>
      <p:ext uri="{BB962C8B-B14F-4D97-AF65-F5344CB8AC3E}">
        <p14:creationId xmlns:p14="http://schemas.microsoft.com/office/powerpoint/2010/main" val="220221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EC54-64AD-BFCB-27FF-A2CD7050F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E380B-7EBA-9FBB-113A-A2BB82AF3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8FF34-CCF9-E5A0-6C02-F76D03264C3B}"/>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76CD599A-93A8-53FD-71A1-374ED4945B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226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7080A-80E5-C4D9-3276-B515A8B7F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CA7AA-5870-28A9-5987-2910B87EE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5E240-539F-624D-EBA6-35F6C2BF95FA}"/>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46F763FF-0B17-AE71-942D-592DBE7E40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367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0DF0-2274-3602-8773-E6C659282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0E168-DF52-1113-00DA-B0396B9A6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7942C-F6A0-3339-A46D-EA1F57CC9E92}"/>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EC2367C-60BF-B125-1269-2A1CA315E4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8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7B776-897A-AD7D-69EE-10B10A4A1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D226B-2ED4-A4C3-C428-52917FE18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92C70-1105-2995-16FB-0A79FA86F00C}"/>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8333CBC-2BD7-9528-52D6-DC5CC41498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954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A046A-DC70-17F8-2FC8-5C78F7A8D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F3FA9-68A9-36D6-8F88-3E56CAAD3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5A6C3-C7B9-EB61-1F62-6D0A36A81159}"/>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E05156C-2F49-433B-CBA2-86542CEDB6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655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A8553-9764-B003-51CA-91D2952CB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1DA9B-0202-4610-A1C7-8FEC0DC68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547CB-ECD8-FB36-9224-7FA83DC2E7EB}"/>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264C9587-3DFE-9DE9-4517-2D95EC4696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31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7E602-EEE3-F4E6-18D1-47E34BD69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DA0CC-4306-1F9F-0857-62D49862D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C9E0F-E35D-69CA-63E4-D6380F0DE179}"/>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471913D7-20DD-4945-932B-A63BB6327A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39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8A5F-5271-87CF-3663-C0C3392E3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DB418-93A6-FBD6-9E51-F17F5C03C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B192C-30B0-5D51-05F6-0BA4C27DB7CF}"/>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20BD0B81-E804-682C-A098-E22CB08991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61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906A-2388-FA6F-2889-17EA269CC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535A0-FD10-C720-9088-AA157E3FE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2C0D5-FADB-BC41-0E90-C304CBAE2240}"/>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41CAA251-1FF7-5ED0-9A90-F62B1FE5DC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90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27BC5-E4F6-06AE-45FE-9EFF7588A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AE036-07D2-E7DC-7AC7-87BC92F35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71AAD-1DE9-4EF4-C34D-568287D67402}"/>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B040B245-0691-7FDC-F0AF-B897ACD8854A}"/>
              </a:ext>
            </a:extLst>
          </p:cNvPr>
          <p:cNvSpPr>
            <a:spLocks noGrp="1"/>
          </p:cNvSpPr>
          <p:nvPr>
            <p:ph type="sldNum" sz="quarter" idx="5"/>
          </p:nvPr>
        </p:nvSpPr>
        <p:spPr/>
        <p:txBody>
          <a:bodyPr/>
          <a:lstStyle/>
          <a:p>
            <a:fld id="{52973F04-8C29-4DAE-8D89-199E17F2B330}" type="slidenum">
              <a:rPr lang="en-AU" smtClean="0"/>
              <a:t>42</a:t>
            </a:fld>
            <a:endParaRPr lang="en-AU"/>
          </a:p>
        </p:txBody>
      </p:sp>
    </p:spTree>
    <p:extLst>
      <p:ext uri="{BB962C8B-B14F-4D97-AF65-F5344CB8AC3E}">
        <p14:creationId xmlns:p14="http://schemas.microsoft.com/office/powerpoint/2010/main" val="407683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52973F04-8C29-4DAE-8D89-199E17F2B330}" type="slidenum">
              <a:rPr lang="en-AU" smtClean="0"/>
              <a:t>7</a:t>
            </a:fld>
            <a:endParaRPr lang="en-AU"/>
          </a:p>
        </p:txBody>
      </p:sp>
    </p:spTree>
    <p:extLst>
      <p:ext uri="{BB962C8B-B14F-4D97-AF65-F5344CB8AC3E}">
        <p14:creationId xmlns:p14="http://schemas.microsoft.com/office/powerpoint/2010/main" val="418458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1DA5-E91C-99CF-CB9A-240119378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2ABC6-C674-1F47-4F57-C4BC2F1EE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64C9F-9526-47CE-8D04-B3660700A9AB}"/>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70D823EA-1176-9FE2-B4BB-85772F9EAE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597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7B7F9-3779-9223-A427-3D523ED20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A106A-E452-1721-45F0-55C161DD2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D179C-FA76-D24C-25A9-68D88207A3F7}"/>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A1D66521-CA37-CDAA-A952-6FCA2556AF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459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A188-02A1-D1E5-5F41-52B836969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9C67B-33D3-0FE1-DB8A-B703D6EEC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94968-3AE8-751C-25A7-5130D722719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38C50D7F-E491-C1A0-0535-2432F5E6E0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013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2A188-02A1-D1E5-5F41-52B836969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9C67B-33D3-0FE1-DB8A-B703D6EEC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94968-3AE8-751C-25A7-5130D722719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38C50D7F-E491-C1A0-0535-2432F5E6E0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29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E22C1-DC17-39C7-D7EE-C0D68DDD0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9CEE1-4B7C-C89E-91B1-04CC8299E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98DA1-E8CA-4769-2110-57CE7B4176C6}"/>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AAF6C1BC-092C-B0CB-194F-9EA4B724EF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410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877F-42B3-C6B3-16F4-3539DD6FD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6FB93-D1FF-04CA-4480-B526A6A5C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03A4F-484A-6BEC-B3C2-4A9A73F0EE22}"/>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3FCD48ED-45EE-2496-5773-B40DFEB0C6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93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6C57F-6E64-5DA6-5F63-1CF89DFA7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3C998A-21A9-47B2-6BF5-784B6FD2A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3017D-E0A6-4950-BAA0-75350A769CB7}"/>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8E942755-7151-1623-D4B7-2ABDA0BAF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244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3058C-B97F-A6B1-9C09-043D752B3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06B8F-6120-7A39-9634-CA5684E0A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3D056-FBCE-E036-1592-4D60E767D22F}"/>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1BE1E67-F57C-CEF8-FBE4-D81403A92D20}"/>
              </a:ext>
            </a:extLst>
          </p:cNvPr>
          <p:cNvSpPr>
            <a:spLocks noGrp="1"/>
          </p:cNvSpPr>
          <p:nvPr>
            <p:ph type="sldNum" sz="quarter" idx="5"/>
          </p:nvPr>
        </p:nvSpPr>
        <p:spPr/>
        <p:txBody>
          <a:bodyPr/>
          <a:lstStyle/>
          <a:p>
            <a:fld id="{52973F04-8C29-4DAE-8D89-199E17F2B330}" type="slidenum">
              <a:rPr lang="en-AU" smtClean="0"/>
              <a:t>50</a:t>
            </a:fld>
            <a:endParaRPr lang="en-AU"/>
          </a:p>
        </p:txBody>
      </p:sp>
    </p:spTree>
    <p:extLst>
      <p:ext uri="{BB962C8B-B14F-4D97-AF65-F5344CB8AC3E}">
        <p14:creationId xmlns:p14="http://schemas.microsoft.com/office/powerpoint/2010/main" val="3943085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FEDA-4E10-BF8C-9AA6-DDEF96EA7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C9000-346E-EB91-E120-998596261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D034D-6F86-AF7E-2CED-2C0C398E5A8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EEF1F775-29AF-A6E6-B869-02BFA845E0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271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B462-06E6-2F13-C7E2-8482A322E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F3EED4-CCA3-5634-F828-68B3A28B0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1E4AA-EECE-C8DA-D551-A79862651B76}"/>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E4D0F40C-63C3-5B5D-6867-3F76A0563A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05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FA383-39C5-1BBE-E240-0C4FD2B3C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F0FD6-88A9-6724-9165-AD13E8DCC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AD483-55BA-C45B-2C52-27577AD82DE4}"/>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3015C4C-45C2-D828-C279-5313C291D4EC}"/>
              </a:ext>
            </a:extLst>
          </p:cNvPr>
          <p:cNvSpPr>
            <a:spLocks noGrp="1"/>
          </p:cNvSpPr>
          <p:nvPr>
            <p:ph type="sldNum" sz="quarter" idx="5"/>
          </p:nvPr>
        </p:nvSpPr>
        <p:spPr/>
        <p:txBody>
          <a:bodyPr/>
          <a:lstStyle/>
          <a:p>
            <a:fld id="{52973F04-8C29-4DAE-8D89-199E17F2B330}" type="slidenum">
              <a:rPr lang="en-AU" smtClean="0"/>
              <a:t>8</a:t>
            </a:fld>
            <a:endParaRPr lang="en-AU"/>
          </a:p>
        </p:txBody>
      </p:sp>
    </p:spTree>
    <p:extLst>
      <p:ext uri="{BB962C8B-B14F-4D97-AF65-F5344CB8AC3E}">
        <p14:creationId xmlns:p14="http://schemas.microsoft.com/office/powerpoint/2010/main" val="1847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8B370-0CAC-908B-FBDF-24C1FCC26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3A67F-7E36-652D-F907-29530BDC1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D2BF7-C6A9-4A2B-8475-D6EAC6EED53D}"/>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EC7E6109-5199-405B-066E-D0DFBD0F18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26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3464-F2A5-27E5-5BA2-9FEA1F16C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2459F-8EDB-0B65-B910-77AE28312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0A1F1-9DF7-F326-0CBF-37816F6DA3C2}"/>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BB1BFF45-6E01-5020-7CF9-0C228314AC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932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EF2D-426D-E2C8-B692-C6BF4C595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FECD9-D63D-9E35-2896-E5D9409FD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1AF78-C1BC-53FD-BC24-679A199E0F2C}"/>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C78AF064-B558-B934-941E-F7F979959C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614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3058C-B97F-A6B1-9C09-043D752B3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06B8F-6120-7A39-9634-CA5684E0A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3D056-FBCE-E036-1592-4D60E767D22F}"/>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1BE1E67-F57C-CEF8-FBE4-D81403A92D20}"/>
              </a:ext>
            </a:extLst>
          </p:cNvPr>
          <p:cNvSpPr>
            <a:spLocks noGrp="1"/>
          </p:cNvSpPr>
          <p:nvPr>
            <p:ph type="sldNum" sz="quarter" idx="5"/>
          </p:nvPr>
        </p:nvSpPr>
        <p:spPr/>
        <p:txBody>
          <a:bodyPr/>
          <a:lstStyle/>
          <a:p>
            <a:fld id="{52973F04-8C29-4DAE-8D89-199E17F2B330}" type="slidenum">
              <a:rPr lang="en-AU" smtClean="0"/>
              <a:t>56</a:t>
            </a:fld>
            <a:endParaRPr lang="en-AU"/>
          </a:p>
        </p:txBody>
      </p:sp>
    </p:spTree>
    <p:extLst>
      <p:ext uri="{BB962C8B-B14F-4D97-AF65-F5344CB8AC3E}">
        <p14:creationId xmlns:p14="http://schemas.microsoft.com/office/powerpoint/2010/main" val="8492759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FEDA-4E10-BF8C-9AA6-DDEF96EA7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C9000-346E-EB91-E120-998596261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D034D-6F86-AF7E-2CED-2C0C398E5A8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EEF1F775-29AF-A6E6-B869-02BFA845E0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175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108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72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69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512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3058C-B97F-A6B1-9C09-043D752B3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06B8F-6120-7A39-9634-CA5684E0A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3D056-FBCE-E036-1592-4D60E767D22F}"/>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01BE1E67-F57C-CEF8-FBE4-D81403A92D20}"/>
              </a:ext>
            </a:extLst>
          </p:cNvPr>
          <p:cNvSpPr>
            <a:spLocks noGrp="1"/>
          </p:cNvSpPr>
          <p:nvPr>
            <p:ph type="sldNum" sz="quarter" idx="5"/>
          </p:nvPr>
        </p:nvSpPr>
        <p:spPr/>
        <p:txBody>
          <a:bodyPr/>
          <a:lstStyle/>
          <a:p>
            <a:fld id="{52973F04-8C29-4DAE-8D89-199E17F2B330}" type="slidenum">
              <a:rPr lang="en-AU" smtClean="0"/>
              <a:t>62</a:t>
            </a:fld>
            <a:endParaRPr lang="en-AU"/>
          </a:p>
        </p:txBody>
      </p:sp>
    </p:spTree>
    <p:extLst>
      <p:ext uri="{BB962C8B-B14F-4D97-AF65-F5344CB8AC3E}">
        <p14:creationId xmlns:p14="http://schemas.microsoft.com/office/powerpoint/2010/main" val="172978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4185-F62C-ABB3-9101-942BA029C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35FEC-81E3-8B30-769D-8F45DF589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3FC80-C5D3-BF35-DAD9-F9367F4FE338}"/>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8C771989-0462-03B9-B4B2-79E7626BF630}"/>
              </a:ext>
            </a:extLst>
          </p:cNvPr>
          <p:cNvSpPr>
            <a:spLocks noGrp="1"/>
          </p:cNvSpPr>
          <p:nvPr>
            <p:ph type="sldNum" sz="quarter" idx="5"/>
          </p:nvPr>
        </p:nvSpPr>
        <p:spPr/>
        <p:txBody>
          <a:bodyPr/>
          <a:lstStyle/>
          <a:p>
            <a:fld id="{52973F04-8C29-4DAE-8D89-199E17F2B330}" type="slidenum">
              <a:rPr lang="en-AU" smtClean="0"/>
              <a:t>9</a:t>
            </a:fld>
            <a:endParaRPr lang="en-AU"/>
          </a:p>
        </p:txBody>
      </p:sp>
    </p:spTree>
    <p:extLst>
      <p:ext uri="{BB962C8B-B14F-4D97-AF65-F5344CB8AC3E}">
        <p14:creationId xmlns:p14="http://schemas.microsoft.com/office/powerpoint/2010/main" val="1270228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2B572-87DE-BC30-A6EE-7A8789074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47358-C2CD-BEFC-4E9A-4E1DB3C44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3103A-0D84-2178-FC52-65720AD6FFD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DF71FF7-D4ED-DD50-C366-85F72CA4C7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6878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3869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5792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330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129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7472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2B572-87DE-BC30-A6EE-7A8789074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47358-C2CD-BEFC-4E9A-4E1DB3C44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3103A-0D84-2178-FC52-65720AD6FFDE}"/>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DF71FF7-D4ED-DD50-C366-85F72CA4C7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513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BE2F-433C-08F4-2F8C-22CD20C44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D11E2-0047-935B-BDD9-2514554EB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4707C-A221-6BAB-6E6D-6DC97BD237E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FE3B375-28E3-1093-AD43-E456D79E1D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2786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54E5-7653-CF96-DCDC-97C72DCE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FF35E-6A73-3AEB-F6E4-26C8C8AFF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3A402-9780-9584-2775-BA926945EC5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F56E93AA-FC50-7E97-6BE2-6DCAB17A2C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73F04-8C29-4DAE-8D89-199E17F2B33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66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6CB4B-1AB5-0248-123B-C9BB1D48B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DBBBC-36F6-6FEE-310C-2ACC99124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F83E1-422F-12D6-2EC8-5D6B8DE4BACB}"/>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E3EEF60B-0AAB-53D8-86DA-3BFAE5CD8BFA}"/>
              </a:ext>
            </a:extLst>
          </p:cNvPr>
          <p:cNvSpPr>
            <a:spLocks noGrp="1"/>
          </p:cNvSpPr>
          <p:nvPr>
            <p:ph type="sldNum" sz="quarter" idx="5"/>
          </p:nvPr>
        </p:nvSpPr>
        <p:spPr/>
        <p:txBody>
          <a:bodyPr/>
          <a:lstStyle/>
          <a:p>
            <a:fld id="{52973F04-8C29-4DAE-8D89-199E17F2B330}" type="slidenum">
              <a:rPr lang="en-AU" smtClean="0"/>
              <a:t>10</a:t>
            </a:fld>
            <a:endParaRPr lang="en-AU"/>
          </a:p>
        </p:txBody>
      </p:sp>
    </p:spTree>
    <p:extLst>
      <p:ext uri="{BB962C8B-B14F-4D97-AF65-F5344CB8AC3E}">
        <p14:creationId xmlns:p14="http://schemas.microsoft.com/office/powerpoint/2010/main" val="166606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E6E1-BF29-8AD9-7103-1B5310D9F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DCE29-FD9F-20F7-1735-45CC5E698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459E6-932D-8A05-C942-790D91C82C5A}"/>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D9085AC3-1F04-3A58-ED05-E195662DAAAD}"/>
              </a:ext>
            </a:extLst>
          </p:cNvPr>
          <p:cNvSpPr>
            <a:spLocks noGrp="1"/>
          </p:cNvSpPr>
          <p:nvPr>
            <p:ph type="sldNum" sz="quarter" idx="5"/>
          </p:nvPr>
        </p:nvSpPr>
        <p:spPr/>
        <p:txBody>
          <a:bodyPr/>
          <a:lstStyle/>
          <a:p>
            <a:fld id="{52973F04-8C29-4DAE-8D89-199E17F2B330}" type="slidenum">
              <a:rPr lang="en-AU" smtClean="0"/>
              <a:t>11</a:t>
            </a:fld>
            <a:endParaRPr lang="en-AU"/>
          </a:p>
        </p:txBody>
      </p:sp>
    </p:spTree>
    <p:extLst>
      <p:ext uri="{BB962C8B-B14F-4D97-AF65-F5344CB8AC3E}">
        <p14:creationId xmlns:p14="http://schemas.microsoft.com/office/powerpoint/2010/main" val="116453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85ACA-CA3A-1BAD-3E0B-014CF9E61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AC43E-A1EC-0117-B148-ACA410071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338BD-E6AE-3AA9-640E-0BA5FC52EC65}"/>
              </a:ext>
            </a:extLst>
          </p:cNvPr>
          <p:cNvSpPr>
            <a:spLocks noGrp="1"/>
          </p:cNvSpPr>
          <p:nvPr>
            <p:ph type="body" idx="1"/>
          </p:nvPr>
        </p:nvSpPr>
        <p:spPr/>
        <p:txBody>
          <a:bodyPr/>
          <a:lstStyle/>
          <a:p>
            <a:pPr marL="228600" indent="-228600">
              <a:buAutoNum type="arabicPeriod"/>
            </a:pPr>
            <a:endParaRPr lang="en-AU" dirty="0"/>
          </a:p>
        </p:txBody>
      </p:sp>
      <p:sp>
        <p:nvSpPr>
          <p:cNvPr id="4" name="Slide Number Placeholder 3">
            <a:extLst>
              <a:ext uri="{FF2B5EF4-FFF2-40B4-BE49-F238E27FC236}">
                <a16:creationId xmlns:a16="http://schemas.microsoft.com/office/drawing/2014/main" id="{EE5A6724-CEF1-69CC-FAB2-A919F0B852FA}"/>
              </a:ext>
            </a:extLst>
          </p:cNvPr>
          <p:cNvSpPr>
            <a:spLocks noGrp="1"/>
          </p:cNvSpPr>
          <p:nvPr>
            <p:ph type="sldNum" sz="quarter" idx="5"/>
          </p:nvPr>
        </p:nvSpPr>
        <p:spPr/>
        <p:txBody>
          <a:bodyPr/>
          <a:lstStyle/>
          <a:p>
            <a:fld id="{52973F04-8C29-4DAE-8D89-199E17F2B330}" type="slidenum">
              <a:rPr lang="en-AU" smtClean="0"/>
              <a:t>12</a:t>
            </a:fld>
            <a:endParaRPr lang="en-AU"/>
          </a:p>
        </p:txBody>
      </p:sp>
    </p:spTree>
    <p:extLst>
      <p:ext uri="{BB962C8B-B14F-4D97-AF65-F5344CB8AC3E}">
        <p14:creationId xmlns:p14="http://schemas.microsoft.com/office/powerpoint/2010/main" val="11137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BC11-C677-CE07-EE1F-996878FCE2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5526751-B03B-D53D-5BB1-91502DA5A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AF00518-4252-80B9-B938-DA9A9C36EF38}"/>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Footer Placeholder 4">
            <a:extLst>
              <a:ext uri="{FF2B5EF4-FFF2-40B4-BE49-F238E27FC236}">
                <a16:creationId xmlns:a16="http://schemas.microsoft.com/office/drawing/2014/main" id="{E7F51FBA-30D2-5813-4D6A-F6C6375B0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F804A-EB6F-1A87-278F-F9BA26A3A97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17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31DF-78F4-3C15-B422-DF534858324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C1D4B13-54BE-3A36-398F-398C19C4D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2517C5-57B1-F593-E12C-B906C99C06B5}"/>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Footer Placeholder 4">
            <a:extLst>
              <a:ext uri="{FF2B5EF4-FFF2-40B4-BE49-F238E27FC236}">
                <a16:creationId xmlns:a16="http://schemas.microsoft.com/office/drawing/2014/main" id="{EC8E8A99-A8C4-FF61-5A15-79F98F2743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75472E-56BD-E9B5-3616-AD8ADA23D5A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141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E5E430-A7F7-02CF-0417-1665F1E6F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DCB6C5-02D3-BEB5-3A52-509455E63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414FCA2-2EC8-3A77-42D4-4E084D44189C}"/>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Footer Placeholder 4">
            <a:extLst>
              <a:ext uri="{FF2B5EF4-FFF2-40B4-BE49-F238E27FC236}">
                <a16:creationId xmlns:a16="http://schemas.microsoft.com/office/drawing/2014/main" id="{DB08A5FE-D850-33EA-EF1E-686BE441A8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C1BA44-1251-040A-B2D5-FE4842A9D6F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813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0535-992D-EE2D-3946-E078292ABF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90ADBDF-9F5F-D35A-B6F4-B2F8B1CCD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6BB5E3-CE11-3C1E-9FB3-02DC336190AB}"/>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Footer Placeholder 4">
            <a:extLst>
              <a:ext uri="{FF2B5EF4-FFF2-40B4-BE49-F238E27FC236}">
                <a16:creationId xmlns:a16="http://schemas.microsoft.com/office/drawing/2014/main" id="{FF923A1F-DCDA-862F-47D5-B488204C55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8B3A7-4B77-B704-23A9-1FE3BE5A5EF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966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DBE7-9F58-E48D-E277-E0CB440666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16A7B4B-7EB4-0019-AB47-4C5D4E4E98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279AF-2585-5EEE-F1AB-128594AB9EE0}"/>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5" name="Footer Placeholder 4">
            <a:extLst>
              <a:ext uri="{FF2B5EF4-FFF2-40B4-BE49-F238E27FC236}">
                <a16:creationId xmlns:a16="http://schemas.microsoft.com/office/drawing/2014/main" id="{6146458D-8C27-39FE-C5E0-24B0BBE00D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18127-BD1E-4614-E394-DEC8664F133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490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F107-6713-4CF0-0A20-EFC5EFFA576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44385BB-7C2D-68B0-D9EF-2960DCF0F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6CB9245-3D20-19E0-BD27-A8621AD0B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5FA206B-1652-D633-F5DC-ADDC4A17D31F}"/>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6" name="Footer Placeholder 5">
            <a:extLst>
              <a:ext uri="{FF2B5EF4-FFF2-40B4-BE49-F238E27FC236}">
                <a16:creationId xmlns:a16="http://schemas.microsoft.com/office/drawing/2014/main" id="{E438E900-98BC-A96B-1B2B-29C711E910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C42758-6A1C-7D3E-6446-AED624DEE1D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514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A90A-E4E6-D146-8889-ED55BA53281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8E9D9E9-C2E7-E0F6-5882-F9C389EE9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BD820-CCFD-11A1-9A12-51221FD19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D84953F-BA2F-EE63-4F69-6E9CC87EB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ABEEF-00F8-D644-A9B4-059C0907C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35C54BD-848A-59CB-6689-AC35950D350A}"/>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8" name="Footer Placeholder 7">
            <a:extLst>
              <a:ext uri="{FF2B5EF4-FFF2-40B4-BE49-F238E27FC236}">
                <a16:creationId xmlns:a16="http://schemas.microsoft.com/office/drawing/2014/main" id="{2B04FDF8-AE13-AA15-260F-832CC20E36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53CE42-8D08-8674-35D9-D63D35AAAD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994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C0E5-B573-A362-CF75-9623CDFA27B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B6ECEFD-7725-C969-D329-64FD397092A5}"/>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4" name="Footer Placeholder 3">
            <a:extLst>
              <a:ext uri="{FF2B5EF4-FFF2-40B4-BE49-F238E27FC236}">
                <a16:creationId xmlns:a16="http://schemas.microsoft.com/office/drawing/2014/main" id="{DDFB211F-CE1E-5211-EDCF-40A5C6BC30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DB7AA2-19F6-8890-DCF6-16B699AFA8D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4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83DEA-7675-065D-4283-BF1C80473F72}"/>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3" name="Footer Placeholder 2">
            <a:extLst>
              <a:ext uri="{FF2B5EF4-FFF2-40B4-BE49-F238E27FC236}">
                <a16:creationId xmlns:a16="http://schemas.microsoft.com/office/drawing/2014/main" id="{E6B13111-9B12-5F8E-84C4-032FA17214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D95B3E-B10B-7427-7C48-F5C6423145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17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A088-F294-50D5-DAEC-2F8A525D7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F14CAF1-D1C8-3549-0923-984CD06D9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1523953-F5FA-0B8F-3309-72DBAD459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EE4C8-EF3A-517A-AEFE-7ED637499201}"/>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6" name="Footer Placeholder 5">
            <a:extLst>
              <a:ext uri="{FF2B5EF4-FFF2-40B4-BE49-F238E27FC236}">
                <a16:creationId xmlns:a16="http://schemas.microsoft.com/office/drawing/2014/main" id="{C6DEDC60-8AEF-E5C7-5CBE-2D330674A8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6C0AC6-E10E-5273-ABA1-40516CDC93F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414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7164-A7EA-2371-8D4C-A553F6497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C6E6DCD-6113-9519-F7A5-DFF2947CC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DB28FED-0A20-4835-1B5E-9DB933F3F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A2CAA-6D04-3CB0-6920-A0A2A7E8ECF9}"/>
              </a:ext>
            </a:extLst>
          </p:cNvPr>
          <p:cNvSpPr>
            <a:spLocks noGrp="1"/>
          </p:cNvSpPr>
          <p:nvPr>
            <p:ph type="dt" sz="half" idx="10"/>
          </p:nvPr>
        </p:nvSpPr>
        <p:spPr/>
        <p:txBody>
          <a:bodyPr/>
          <a:lstStyle/>
          <a:p>
            <a:fld id="{B61BEF0D-F0BB-DE4B-95CE-6DB70DBA9567}" type="datetimeFigureOut">
              <a:rPr lang="en-US" smtClean="0"/>
              <a:pPr/>
              <a:t>4/15/2024</a:t>
            </a:fld>
            <a:endParaRPr lang="en-US" dirty="0"/>
          </a:p>
        </p:txBody>
      </p:sp>
      <p:sp>
        <p:nvSpPr>
          <p:cNvPr id="6" name="Footer Placeholder 5">
            <a:extLst>
              <a:ext uri="{FF2B5EF4-FFF2-40B4-BE49-F238E27FC236}">
                <a16:creationId xmlns:a16="http://schemas.microsoft.com/office/drawing/2014/main" id="{CDC3809C-67B6-BAC9-A031-C6E5C870D4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30BEBE9-896D-E4A3-3005-99FC7FB827E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49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9D1DC-E14B-3B5B-933B-D8DD3BEA8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599576A-C53C-2D0E-7FD6-AEACB31B8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8E0973-C980-1E5F-FEF6-022C3DED7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4/15/2024</a:t>
            </a:fld>
            <a:endParaRPr lang="en-US" dirty="0"/>
          </a:p>
        </p:txBody>
      </p:sp>
      <p:sp>
        <p:nvSpPr>
          <p:cNvPr id="5" name="Footer Placeholder 4">
            <a:extLst>
              <a:ext uri="{FF2B5EF4-FFF2-40B4-BE49-F238E27FC236}">
                <a16:creationId xmlns:a16="http://schemas.microsoft.com/office/drawing/2014/main" id="{EED48670-65B8-7221-1092-0F101B6B41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A03F93-4C8E-741C-147D-367D0985A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40641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youtube.com/watch?v=LsHEnTdMh7I" TargetMode="External"/><Relationship Id="rId4" Type="http://schemas.openxmlformats.org/officeDocument/2006/relationships/hyperlink" Target="http://www.saycbridge.com/bi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bidandmade.com/bridge_bid_and_play/Bridge_Bid_0012_Distribution_points.php"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abf.com.au/teaching/speakers/SartajHansPoints_Schmoints.pdf" TargetMode="External"/><Relationship Id="rId5" Type="http://schemas.openxmlformats.org/officeDocument/2006/relationships/hyperlink" Target="https://www.youtube.com/watch?v=sC0_yxN1LGM" TargetMode="External"/><Relationship Id="rId4" Type="http://schemas.openxmlformats.org/officeDocument/2006/relationships/hyperlink" Target="http://www.saycbridge.com/bi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bridgewebs.com/mollymook"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bridgebears.com/bridge-card-game/declarerplay/count-winners.html" TargetMode="External"/><Relationship Id="rId5" Type="http://schemas.openxmlformats.org/officeDocument/2006/relationships/hyperlink" Target="https://kwbridge.com/basics.htm" TargetMode="External"/><Relationship Id="rId4" Type="http://schemas.openxmlformats.org/officeDocument/2006/relationships/hyperlink" Target="http://www.saycbridge.com/bi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https://www.youtube.com/watch?v=3V5f5eOmbws" TargetMode="External"/><Relationship Id="rId4" Type="http://schemas.openxmlformats.org/officeDocument/2006/relationships/hyperlink" Target="https://www.youtube.com/watch?v=Qqfrs3LcWh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https://www.youtube.com/watch?v=HsJbaJTqdmw" TargetMode="External"/><Relationship Id="rId5" Type="http://schemas.openxmlformats.org/officeDocument/2006/relationships/hyperlink" Target="https://www.youtube.com/watch?v=GvNzaV6x_x4" TargetMode="External"/><Relationship Id="rId4" Type="http://schemas.openxmlformats.org/officeDocument/2006/relationships/hyperlink" Target="https://www.bridgebears.com/bridge-card-game/bidding/doubles.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C4YdTpepLdw"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www.youtube.com/watch?v=oho_3d5_L5I" TargetMode="External"/><Relationship Id="rId5" Type="http://schemas.openxmlformats.org/officeDocument/2006/relationships/hyperlink" Target="https://www.youtube.com/watch?v=4G4P2wicryg" TargetMode="External"/><Relationship Id="rId4" Type="http://schemas.openxmlformats.org/officeDocument/2006/relationships/hyperlink" Target="https://kwbridge.com/weak2.ht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bridgebase.com/v3/?bridgemaste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youtube.com/watch?v=idqlZoL5NKI" TargetMode="External"/><Relationship Id="rId5" Type="http://schemas.openxmlformats.org/officeDocument/2006/relationships/hyperlink" Target="https://kwbridge.com/leads.htm" TargetMode="External"/><Relationship Id="rId4" Type="http://schemas.openxmlformats.org/officeDocument/2006/relationships/hyperlink" Target="https://www.acbl.org/minibrid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74AD-770E-316F-CE54-185FAEAAD73E}"/>
              </a:ext>
            </a:extLst>
          </p:cNvPr>
          <p:cNvSpPr>
            <a:spLocks noGrp="1"/>
          </p:cNvSpPr>
          <p:nvPr>
            <p:ph type="title"/>
          </p:nvPr>
        </p:nvSpPr>
        <p:spPr>
          <a:xfrm>
            <a:off x="0" y="0"/>
            <a:ext cx="6139102" cy="1238250"/>
          </a:xfrm>
        </p:spPr>
        <p:txBody>
          <a:bodyPr>
            <a:normAutofit fontScale="90000"/>
          </a:bodyPr>
          <a:lstStyle/>
          <a:p>
            <a:r>
              <a:rPr lang="en-AU" dirty="0"/>
              <a:t>MBC Introduction to Bridge</a:t>
            </a:r>
            <a:br>
              <a:rPr lang="en-AU" dirty="0"/>
            </a:br>
            <a:r>
              <a:rPr lang="en-AU" sz="2700" dirty="0"/>
              <a:t>Bridge Lessons for Beginners and Returning Players</a:t>
            </a:r>
          </a:p>
        </p:txBody>
      </p:sp>
      <p:pic>
        <p:nvPicPr>
          <p:cNvPr id="6" name="Content Placeholder 5">
            <a:extLst>
              <a:ext uri="{FF2B5EF4-FFF2-40B4-BE49-F238E27FC236}">
                <a16:creationId xmlns:a16="http://schemas.microsoft.com/office/drawing/2014/main" id="{850DB7AF-3121-5386-A746-74958661855C}"/>
              </a:ext>
            </a:extLst>
          </p:cNvPr>
          <p:cNvPicPr>
            <a:picLocks noGrp="1" noChangeAspect="1"/>
          </p:cNvPicPr>
          <p:nvPr>
            <p:ph sz="half" idx="1"/>
          </p:nvPr>
        </p:nvPicPr>
        <p:blipFill>
          <a:blip r:embed="rId2"/>
          <a:stretch>
            <a:fillRect/>
          </a:stretch>
        </p:blipFill>
        <p:spPr>
          <a:xfrm>
            <a:off x="6438683" y="137502"/>
            <a:ext cx="5665578" cy="5665578"/>
          </a:xfrm>
        </p:spPr>
      </p:pic>
      <p:sp>
        <p:nvSpPr>
          <p:cNvPr id="9" name="Content Placeholder 8">
            <a:extLst>
              <a:ext uri="{FF2B5EF4-FFF2-40B4-BE49-F238E27FC236}">
                <a16:creationId xmlns:a16="http://schemas.microsoft.com/office/drawing/2014/main" id="{41AF6C7B-C38E-0396-D10E-49206C899454}"/>
              </a:ext>
            </a:extLst>
          </p:cNvPr>
          <p:cNvSpPr>
            <a:spLocks noGrp="1"/>
          </p:cNvSpPr>
          <p:nvPr>
            <p:ph sz="half" idx="2"/>
          </p:nvPr>
        </p:nvSpPr>
        <p:spPr>
          <a:xfrm>
            <a:off x="733316" y="1817335"/>
            <a:ext cx="5181600" cy="2580271"/>
          </a:xfrm>
        </p:spPr>
        <p:txBody>
          <a:bodyPr/>
          <a:lstStyle/>
          <a:p>
            <a:pPr marL="0" indent="0">
              <a:buNone/>
            </a:pPr>
            <a:r>
              <a:rPr lang="en-AU" dirty="0"/>
              <a:t>Each Thursday from 8</a:t>
            </a:r>
            <a:r>
              <a:rPr lang="en-AU" baseline="30000" dirty="0"/>
              <a:t>th</a:t>
            </a:r>
            <a:r>
              <a:rPr lang="en-AU" dirty="0"/>
              <a:t> Feb 2024: 10:00 – 12:00</a:t>
            </a:r>
          </a:p>
          <a:p>
            <a:pPr marL="0" indent="0">
              <a:buNone/>
            </a:pPr>
            <a:r>
              <a:rPr lang="en-AU" dirty="0"/>
              <a:t>127 St Vincent Street Ulladulla</a:t>
            </a:r>
          </a:p>
          <a:p>
            <a:pPr marL="0" indent="0">
              <a:buNone/>
            </a:pPr>
            <a:r>
              <a:rPr lang="en-AU" dirty="0"/>
              <a:t>Cost $20 for Paul Marston’s Introduction to Bridge</a:t>
            </a:r>
          </a:p>
          <a:p>
            <a:pPr marL="0" indent="0">
              <a:buNone/>
            </a:pPr>
            <a:endParaRPr lang="en-AU" dirty="0"/>
          </a:p>
        </p:txBody>
      </p:sp>
      <p:sp>
        <p:nvSpPr>
          <p:cNvPr id="12" name="TextBox 11">
            <a:extLst>
              <a:ext uri="{FF2B5EF4-FFF2-40B4-BE49-F238E27FC236}">
                <a16:creationId xmlns:a16="http://schemas.microsoft.com/office/drawing/2014/main" id="{420A06BE-BB61-59C0-B7E3-82526E642845}"/>
              </a:ext>
            </a:extLst>
          </p:cNvPr>
          <p:cNvSpPr txBox="1"/>
          <p:nvPr/>
        </p:nvSpPr>
        <p:spPr>
          <a:xfrm>
            <a:off x="733316" y="6120555"/>
            <a:ext cx="8452629" cy="523220"/>
          </a:xfrm>
          <a:prstGeom prst="rect">
            <a:avLst/>
          </a:prstGeom>
          <a:noFill/>
        </p:spPr>
        <p:txBody>
          <a:bodyPr wrap="square">
            <a:spAutoFit/>
          </a:bodyPr>
          <a:lstStyle/>
          <a:p>
            <a:r>
              <a:rPr lang="en-AU" sz="2800"/>
              <a:t>Instructors Sue </a:t>
            </a:r>
            <a:r>
              <a:rPr lang="en-AU" sz="2800" dirty="0"/>
              <a:t>Myers-Bateman; </a:t>
            </a:r>
            <a:r>
              <a:rPr lang="en-AU" sz="2800"/>
              <a:t>Rae Duffy; John Reid</a:t>
            </a:r>
            <a:endParaRPr lang="en-AU" sz="2800" dirty="0"/>
          </a:p>
        </p:txBody>
      </p:sp>
    </p:spTree>
    <p:extLst>
      <p:ext uri="{BB962C8B-B14F-4D97-AF65-F5344CB8AC3E}">
        <p14:creationId xmlns:p14="http://schemas.microsoft.com/office/powerpoint/2010/main" val="285465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DA5055C4-C4F1-F67F-E4BB-B88421FA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7A02B-CB4B-312A-3F6C-5DAF6F5D43DB}"/>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2:  Overview</a:t>
            </a:r>
            <a:endParaRPr lang="en-AU" sz="2800" dirty="0"/>
          </a:p>
        </p:txBody>
      </p:sp>
      <p:pic>
        <p:nvPicPr>
          <p:cNvPr id="4" name="Picture 3">
            <a:extLst>
              <a:ext uri="{FF2B5EF4-FFF2-40B4-BE49-F238E27FC236}">
                <a16:creationId xmlns:a16="http://schemas.microsoft.com/office/drawing/2014/main" id="{882580FA-D19A-3782-7DCF-0C81EB814B88}"/>
              </a:ext>
            </a:extLst>
          </p:cNvPr>
          <p:cNvPicPr>
            <a:picLocks noChangeAspect="1"/>
          </p:cNvPicPr>
          <p:nvPr/>
        </p:nvPicPr>
        <p:blipFill>
          <a:blip r:embed="rId3"/>
          <a:stretch>
            <a:fillRect/>
          </a:stretch>
        </p:blipFill>
        <p:spPr>
          <a:xfrm>
            <a:off x="259157" y="1667069"/>
            <a:ext cx="449619" cy="3398815"/>
          </a:xfrm>
          <a:prstGeom prst="rect">
            <a:avLst/>
          </a:prstGeom>
        </p:spPr>
      </p:pic>
      <p:sp>
        <p:nvSpPr>
          <p:cNvPr id="3" name="TextBox 2">
            <a:extLst>
              <a:ext uri="{FF2B5EF4-FFF2-40B4-BE49-F238E27FC236}">
                <a16:creationId xmlns:a16="http://schemas.microsoft.com/office/drawing/2014/main" id="{3353F2B1-4C4F-E9C5-1D13-097DBADE856F}"/>
              </a:ext>
            </a:extLst>
          </p:cNvPr>
          <p:cNvSpPr txBox="1"/>
          <p:nvPr/>
        </p:nvSpPr>
        <p:spPr>
          <a:xfrm>
            <a:off x="1298819" y="3429000"/>
            <a:ext cx="9995877" cy="2308324"/>
          </a:xfrm>
          <a:prstGeom prst="rect">
            <a:avLst/>
          </a:prstGeom>
          <a:noFill/>
        </p:spPr>
        <p:txBody>
          <a:bodyPr wrap="square" rtlCol="0">
            <a:spAutoFit/>
          </a:bodyPr>
          <a:lstStyle/>
          <a:p>
            <a:r>
              <a:rPr lang="en-AU" dirty="0"/>
              <a:t>This week we look at content in </a:t>
            </a:r>
            <a:r>
              <a:rPr lang="en-AU" b="1" dirty="0"/>
              <a:t>Chapter 2 </a:t>
            </a:r>
            <a:r>
              <a:rPr lang="en-AU" dirty="0"/>
              <a:t>of the book.  We dip our toes into bridge bidding:</a:t>
            </a:r>
          </a:p>
          <a:p>
            <a:pPr marL="285750" indent="-285750">
              <a:buFont typeface="Arial" panose="020B0604020202020204" pitchFamily="34" charset="0"/>
              <a:buChar char="•"/>
            </a:pPr>
            <a:r>
              <a:rPr lang="en-AU" dirty="0"/>
              <a:t>Major suits and Minor suits explained</a:t>
            </a:r>
          </a:p>
          <a:p>
            <a:pPr marL="285750" indent="-285750">
              <a:buFont typeface="Arial" panose="020B0604020202020204" pitchFamily="34" charset="0"/>
              <a:buChar char="•"/>
            </a:pPr>
            <a:r>
              <a:rPr lang="en-AU" dirty="0"/>
              <a:t>The order of bidding (who goes first etc)</a:t>
            </a:r>
          </a:p>
          <a:p>
            <a:pPr marL="285750" indent="-285750">
              <a:buFont typeface="Arial" panose="020B0604020202020204" pitchFamily="34" charset="0"/>
              <a:buChar char="•"/>
            </a:pPr>
            <a:r>
              <a:rPr lang="en-AU" dirty="0"/>
              <a:t>What do you need to make the first bid and what should you bid</a:t>
            </a:r>
          </a:p>
          <a:p>
            <a:pPr marL="285750" indent="-285750">
              <a:buFont typeface="Arial" panose="020B0604020202020204" pitchFamily="34" charset="0"/>
              <a:buChar char="•"/>
            </a:pPr>
            <a:r>
              <a:rPr lang="en-AU" dirty="0"/>
              <a:t>What to do when your partner makes an opening bid</a:t>
            </a:r>
          </a:p>
          <a:p>
            <a:pPr marL="285750" indent="-285750">
              <a:buFont typeface="Arial" panose="020B0604020202020204" pitchFamily="34" charset="0"/>
              <a:buChar char="•"/>
            </a:pPr>
            <a:r>
              <a:rPr lang="en-AU" dirty="0"/>
              <a:t>What does it mean to find a fit</a:t>
            </a:r>
          </a:p>
          <a:p>
            <a:pPr marL="285750" indent="-285750">
              <a:buFont typeface="Arial" panose="020B0604020202020204" pitchFamily="34" charset="0"/>
              <a:buChar char="•"/>
            </a:pPr>
            <a:r>
              <a:rPr lang="en-AU" dirty="0"/>
              <a:t>When to play in no trumps</a:t>
            </a:r>
          </a:p>
          <a:p>
            <a:endParaRPr lang="en-AU" dirty="0"/>
          </a:p>
        </p:txBody>
      </p:sp>
      <p:sp>
        <p:nvSpPr>
          <p:cNvPr id="6" name="TextBox 5">
            <a:extLst>
              <a:ext uri="{FF2B5EF4-FFF2-40B4-BE49-F238E27FC236}">
                <a16:creationId xmlns:a16="http://schemas.microsoft.com/office/drawing/2014/main" id="{83E6DFF1-5D7A-E729-8C46-16595B512E22}"/>
              </a:ext>
            </a:extLst>
          </p:cNvPr>
          <p:cNvSpPr txBox="1"/>
          <p:nvPr/>
        </p:nvSpPr>
        <p:spPr>
          <a:xfrm>
            <a:off x="1298819" y="5629034"/>
            <a:ext cx="6205536" cy="646331"/>
          </a:xfrm>
          <a:prstGeom prst="rect">
            <a:avLst/>
          </a:prstGeom>
          <a:noFill/>
        </p:spPr>
        <p:txBody>
          <a:bodyPr wrap="square">
            <a:spAutoFit/>
          </a:bodyPr>
          <a:lstStyle/>
          <a:p>
            <a:r>
              <a:rPr lang="en-AU" dirty="0"/>
              <a:t>Card Play Tips</a:t>
            </a:r>
          </a:p>
          <a:p>
            <a:pPr marL="285750" indent="-285750">
              <a:buFont typeface="Arial" panose="020B0604020202020204" pitchFamily="34" charset="0"/>
              <a:buChar char="•"/>
            </a:pPr>
            <a:r>
              <a:rPr lang="en-AU" dirty="0"/>
              <a:t>Draw trumps</a:t>
            </a:r>
          </a:p>
        </p:txBody>
      </p:sp>
      <p:graphicFrame>
        <p:nvGraphicFramePr>
          <p:cNvPr id="7" name="Table 6">
            <a:extLst>
              <a:ext uri="{FF2B5EF4-FFF2-40B4-BE49-F238E27FC236}">
                <a16:creationId xmlns:a16="http://schemas.microsoft.com/office/drawing/2014/main" id="{AD73813D-4BF9-DC36-B6CE-3D30997DBFA2}"/>
              </a:ext>
            </a:extLst>
          </p:cNvPr>
          <p:cNvGraphicFramePr>
            <a:graphicFrameLocks noGrp="1"/>
          </p:cNvGraphicFramePr>
          <p:nvPr>
            <p:extLst>
              <p:ext uri="{D42A27DB-BD31-4B8C-83A1-F6EECF244321}">
                <p14:modId xmlns:p14="http://schemas.microsoft.com/office/powerpoint/2010/main" val="2362015124"/>
              </p:ext>
            </p:extLst>
          </p:nvPr>
        </p:nvGraphicFramePr>
        <p:xfrm>
          <a:off x="1514042" y="767715"/>
          <a:ext cx="9420657" cy="2494280"/>
        </p:xfrm>
        <a:graphic>
          <a:graphicData uri="http://schemas.openxmlformats.org/drawingml/2006/table">
            <a:tbl>
              <a:tblPr firstRow="1" bandRow="1">
                <a:tableStyleId>{5940675A-B579-460E-94D1-54222C63F5DA}</a:tableStyleId>
              </a:tblPr>
              <a:tblGrid>
                <a:gridCol w="1488712">
                  <a:extLst>
                    <a:ext uri="{9D8B030D-6E8A-4147-A177-3AD203B41FA5}">
                      <a16:colId xmlns:a16="http://schemas.microsoft.com/office/drawing/2014/main" val="2549194128"/>
                    </a:ext>
                  </a:extLst>
                </a:gridCol>
                <a:gridCol w="937337">
                  <a:extLst>
                    <a:ext uri="{9D8B030D-6E8A-4147-A177-3AD203B41FA5}">
                      <a16:colId xmlns:a16="http://schemas.microsoft.com/office/drawing/2014/main" val="1163382039"/>
                    </a:ext>
                  </a:extLst>
                </a:gridCol>
                <a:gridCol w="2260636">
                  <a:extLst>
                    <a:ext uri="{9D8B030D-6E8A-4147-A177-3AD203B41FA5}">
                      <a16:colId xmlns:a16="http://schemas.microsoft.com/office/drawing/2014/main" val="1171926373"/>
                    </a:ext>
                  </a:extLst>
                </a:gridCol>
                <a:gridCol w="1123998">
                  <a:extLst>
                    <a:ext uri="{9D8B030D-6E8A-4147-A177-3AD203B41FA5}">
                      <a16:colId xmlns:a16="http://schemas.microsoft.com/office/drawing/2014/main" val="709872899"/>
                    </a:ext>
                  </a:extLst>
                </a:gridCol>
                <a:gridCol w="2638425">
                  <a:extLst>
                    <a:ext uri="{9D8B030D-6E8A-4147-A177-3AD203B41FA5}">
                      <a16:colId xmlns:a16="http://schemas.microsoft.com/office/drawing/2014/main" val="240461453"/>
                    </a:ext>
                  </a:extLst>
                </a:gridCol>
                <a:gridCol w="971549">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endParaRPr lang="en-AU" sz="1800" dirty="0"/>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FF"/>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FF"/>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CC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Week5</a:t>
                      </a:r>
                    </a:p>
                  </a:txBody>
                  <a:tcPr>
                    <a:lnR w="38100" cap="flat" cmpd="sng" algn="ctr">
                      <a:solidFill>
                        <a:schemeClr val="tx1"/>
                      </a:solidFill>
                      <a:prstDash val="solid"/>
                      <a:round/>
                      <a:headEnd type="none" w="med" len="med"/>
                      <a:tailEnd type="none" w="med" len="med"/>
                    </a:lnR>
                    <a:solidFill>
                      <a:srgbClr val="CCCCFF"/>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Week5</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CCFF"/>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3686519739"/>
                  </a:ext>
                </a:extLst>
              </a:tr>
              <a:tr h="370840">
                <a:tc>
                  <a:txBody>
                    <a:bodyPr/>
                    <a:lstStyle/>
                    <a:p>
                      <a:pPr algn="ctr"/>
                      <a:r>
                        <a:rPr lang="en-AU" sz="1800" dirty="0"/>
                        <a:t>Overcaller</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073951729"/>
                  </a:ext>
                </a:extLst>
              </a:tr>
            </a:tbl>
          </a:graphicData>
        </a:graphic>
      </p:graphicFrame>
    </p:spTree>
    <p:extLst>
      <p:ext uri="{BB962C8B-B14F-4D97-AF65-F5344CB8AC3E}">
        <p14:creationId xmlns:p14="http://schemas.microsoft.com/office/powerpoint/2010/main" val="102072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2C3894F-0DAF-5557-0A2B-FC737D4D8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26C3F-6A69-AAFB-419F-D099CD624191}"/>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2:  Opening the bidding</a:t>
            </a:r>
            <a:endParaRPr lang="en-AU" sz="2800" dirty="0"/>
          </a:p>
        </p:txBody>
      </p:sp>
      <p:pic>
        <p:nvPicPr>
          <p:cNvPr id="4" name="Picture 3">
            <a:extLst>
              <a:ext uri="{FF2B5EF4-FFF2-40B4-BE49-F238E27FC236}">
                <a16:creationId xmlns:a16="http://schemas.microsoft.com/office/drawing/2014/main" id="{A70BF882-2897-A560-6965-F16114FE9B08}"/>
              </a:ext>
            </a:extLst>
          </p:cNvPr>
          <p:cNvPicPr>
            <a:picLocks noChangeAspect="1"/>
          </p:cNvPicPr>
          <p:nvPr/>
        </p:nvPicPr>
        <p:blipFill>
          <a:blip r:embed="rId3"/>
          <a:stretch>
            <a:fillRect/>
          </a:stretch>
        </p:blipFill>
        <p:spPr>
          <a:xfrm>
            <a:off x="259157" y="1667069"/>
            <a:ext cx="449619" cy="3398815"/>
          </a:xfrm>
          <a:prstGeom prst="rect">
            <a:avLst/>
          </a:prstGeom>
        </p:spPr>
      </p:pic>
      <p:sp>
        <p:nvSpPr>
          <p:cNvPr id="3" name="TextBox 2">
            <a:extLst>
              <a:ext uri="{FF2B5EF4-FFF2-40B4-BE49-F238E27FC236}">
                <a16:creationId xmlns:a16="http://schemas.microsoft.com/office/drawing/2014/main" id="{2B3AE942-922B-9BD8-6891-DAA5C42B29C4}"/>
              </a:ext>
            </a:extLst>
          </p:cNvPr>
          <p:cNvSpPr txBox="1"/>
          <p:nvPr/>
        </p:nvSpPr>
        <p:spPr>
          <a:xfrm>
            <a:off x="1203567" y="769620"/>
            <a:ext cx="9995877" cy="3693319"/>
          </a:xfrm>
          <a:prstGeom prst="rect">
            <a:avLst/>
          </a:prstGeom>
          <a:noFill/>
        </p:spPr>
        <p:txBody>
          <a:bodyPr wrap="square" rtlCol="0">
            <a:spAutoFit/>
          </a:bodyPr>
          <a:lstStyle/>
          <a:p>
            <a:pPr marL="342900" indent="-342900">
              <a:buAutoNum type="arabicPeriod"/>
            </a:pPr>
            <a:r>
              <a:rPr lang="en-AU" dirty="0"/>
              <a:t>Contracts: for a 1 level contract you need to win 7 tricks; 2 -&gt; 8 tricks … 7 -&gt; 13 tricks</a:t>
            </a:r>
          </a:p>
          <a:p>
            <a:pPr marL="342900" indent="-342900">
              <a:buAutoNum type="arabicPeriod"/>
            </a:pPr>
            <a:r>
              <a:rPr lang="en-AU" dirty="0"/>
              <a:t>Major and minor suits</a:t>
            </a:r>
          </a:p>
          <a:p>
            <a:pPr marL="342900" indent="-342900">
              <a:buAutoNum type="arabicPeriod"/>
            </a:pPr>
            <a:r>
              <a:rPr lang="en-AU" dirty="0"/>
              <a:t>How are points scored</a:t>
            </a:r>
          </a:p>
          <a:p>
            <a:pPr lvl="1"/>
            <a:r>
              <a:rPr lang="en-AU" dirty="0"/>
              <a:t>- either by making your contract or bringing down your opponents in their contract</a:t>
            </a:r>
          </a:p>
          <a:p>
            <a:pPr lvl="1"/>
            <a:r>
              <a:rPr lang="en-AU" dirty="0"/>
              <a:t>- you score more points for making a major contract than making a minor contract at same level</a:t>
            </a:r>
          </a:p>
          <a:p>
            <a:pPr lvl="1"/>
            <a:r>
              <a:rPr lang="en-AU" dirty="0"/>
              <a:t>- you score the most points in a no trump contract at the same level</a:t>
            </a:r>
          </a:p>
          <a:p>
            <a:pPr marL="342900" indent="-342900">
              <a:buAutoNum type="arabicPeriod"/>
            </a:pPr>
            <a:r>
              <a:rPr lang="en-AU" dirty="0"/>
              <a:t>What is a fit ? </a:t>
            </a:r>
          </a:p>
          <a:p>
            <a:pPr lvl="1"/>
            <a:r>
              <a:rPr lang="en-AU" dirty="0"/>
              <a:t>- partnership has 8+ cards in a suit</a:t>
            </a:r>
          </a:p>
          <a:p>
            <a:pPr marL="342900" indent="-342900">
              <a:buAutoNum type="arabicPeriod"/>
            </a:pPr>
            <a:r>
              <a:rPr lang="en-AU" dirty="0"/>
              <a:t>When to open the bidding</a:t>
            </a:r>
          </a:p>
          <a:p>
            <a:pPr lvl="1"/>
            <a:r>
              <a:rPr lang="en-AU" dirty="0"/>
              <a:t>- 12-19 HCP.  Five card (or more) major (M) first priority; otherwise longer minor (m)</a:t>
            </a:r>
          </a:p>
          <a:p>
            <a:pPr marL="342900" indent="-342900">
              <a:buAutoNum type="arabicPeriod"/>
            </a:pPr>
            <a:r>
              <a:rPr lang="en-AU" dirty="0"/>
              <a:t>When to overcall</a:t>
            </a:r>
          </a:p>
          <a:p>
            <a:pPr lvl="1"/>
            <a:r>
              <a:rPr lang="en-AU" dirty="0"/>
              <a:t>- 12+ HCP and a good five card suit.</a:t>
            </a:r>
          </a:p>
          <a:p>
            <a:pPr marL="342900" indent="-342900">
              <a:buAutoNum type="arabicPeriod"/>
            </a:pPr>
            <a:r>
              <a:rPr lang="en-AU" dirty="0"/>
              <a:t>Any Questions ?</a:t>
            </a:r>
          </a:p>
        </p:txBody>
      </p:sp>
      <p:sp>
        <p:nvSpPr>
          <p:cNvPr id="5" name="TextBox 4">
            <a:extLst>
              <a:ext uri="{FF2B5EF4-FFF2-40B4-BE49-F238E27FC236}">
                <a16:creationId xmlns:a16="http://schemas.microsoft.com/office/drawing/2014/main" id="{4D9D25A1-8B6B-3559-E3C2-D67F3669E090}"/>
              </a:ext>
            </a:extLst>
          </p:cNvPr>
          <p:cNvSpPr txBox="1"/>
          <p:nvPr/>
        </p:nvSpPr>
        <p:spPr>
          <a:xfrm>
            <a:off x="0" y="6488668"/>
            <a:ext cx="4717382" cy="369332"/>
          </a:xfrm>
          <a:prstGeom prst="rect">
            <a:avLst/>
          </a:prstGeom>
          <a:noFill/>
        </p:spPr>
        <p:txBody>
          <a:bodyPr wrap="none" rtlCol="0">
            <a:spAutoFit/>
          </a:bodyPr>
          <a:lstStyle/>
          <a:p>
            <a:r>
              <a:rPr lang="en-AU" dirty="0"/>
              <a:t>Concepts: Major; Minor; Fit; Opener; Overcaller </a:t>
            </a:r>
          </a:p>
        </p:txBody>
      </p:sp>
      <p:graphicFrame>
        <p:nvGraphicFramePr>
          <p:cNvPr id="6" name="Table 5">
            <a:extLst>
              <a:ext uri="{FF2B5EF4-FFF2-40B4-BE49-F238E27FC236}">
                <a16:creationId xmlns:a16="http://schemas.microsoft.com/office/drawing/2014/main" id="{0CC1FC7D-9177-0B67-E4D4-0E20F093995B}"/>
              </a:ext>
            </a:extLst>
          </p:cNvPr>
          <p:cNvGraphicFramePr>
            <a:graphicFrameLocks noGrp="1"/>
          </p:cNvGraphicFramePr>
          <p:nvPr>
            <p:extLst>
              <p:ext uri="{D42A27DB-BD31-4B8C-83A1-F6EECF244321}">
                <p14:modId xmlns:p14="http://schemas.microsoft.com/office/powerpoint/2010/main" val="1889800619"/>
              </p:ext>
            </p:extLst>
          </p:nvPr>
        </p:nvGraphicFramePr>
        <p:xfrm>
          <a:off x="3448146" y="4435267"/>
          <a:ext cx="81280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gridCol w="1625600">
                  <a:extLst>
                    <a:ext uri="{9D8B030D-6E8A-4147-A177-3AD203B41FA5}">
                      <a16:colId xmlns:a16="http://schemas.microsoft.com/office/drawing/2014/main" val="340602744"/>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tc>
                  <a:txBody>
                    <a:bodyPr/>
                    <a:lstStyle/>
                    <a:p>
                      <a:pPr algn="ctr"/>
                      <a:r>
                        <a:rPr lang="en-AU" sz="1800" dirty="0"/>
                        <a:t>( e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rPr>
                        <a:t>Q</a:t>
                      </a:r>
                      <a:r>
                        <a:rPr lang="en-AU" sz="1800" dirty="0">
                          <a:latin typeface="+mn-lt"/>
                        </a:rPr>
                        <a:t>  7 6 5 3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Q  </a:t>
                      </a:r>
                      <a:r>
                        <a:rPr lang="en-AU" sz="1800" dirty="0">
                          <a:latin typeface="+mn-lt"/>
                          <a:cs typeface="Arial" panose="020B0604020202020204" pitchFamily="34" charset="0"/>
                        </a:rPr>
                        <a:t>3</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4 3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rPr>
                        <a:t>A J  </a:t>
                      </a:r>
                      <a:r>
                        <a:rPr lang="en-AU" sz="1800" dirty="0">
                          <a:latin typeface="+mn-lt"/>
                        </a:rPr>
                        <a:t>8 4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9 8 6</a:t>
                      </a:r>
                    </a:p>
                    <a:p>
                      <a:r>
                        <a:rPr lang="en-AU" sz="1800" dirty="0">
                          <a:latin typeface="+mn-lt"/>
                          <a:cs typeface="Arial" panose="020B0604020202020204" pitchFamily="34" charset="0"/>
                        </a:rPr>
                        <a:t>♣ 7 6</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rPr>
                        <a:t>K Q  </a:t>
                      </a:r>
                      <a:r>
                        <a:rPr lang="en-AU" sz="1800" dirty="0">
                          <a:latin typeface="+mn-lt"/>
                        </a:rPr>
                        <a:t>6 3 2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10 7 6 3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rPr>
                        <a:t>A Q  </a:t>
                      </a:r>
                      <a:r>
                        <a:rPr lang="en-AU" sz="1800" dirty="0">
                          <a:latin typeface="+mn-lt"/>
                        </a:rPr>
                        <a:t>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6 4 2</a:t>
                      </a:r>
                    </a:p>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4 2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Q J</a:t>
                      </a:r>
                      <a:endParaRPr lang="en-AU" sz="1800" b="1"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10 9 8</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Q</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endParaRPr lang="en-AU" sz="1800" b="1" dirty="0">
                        <a:latin typeface="+mn-lt"/>
                      </a:endParaRPr>
                    </a:p>
                  </a:txBody>
                  <a:tcPr/>
                </a:tc>
                <a:extLst>
                  <a:ext uri="{0D108BD9-81ED-4DB2-BD59-A6C34878D82A}">
                    <a16:rowId xmlns:a16="http://schemas.microsoft.com/office/drawing/2014/main" val="2061487600"/>
                  </a:ext>
                </a:extLst>
              </a:tr>
            </a:tbl>
          </a:graphicData>
        </a:graphic>
      </p:graphicFrame>
      <p:sp>
        <p:nvSpPr>
          <p:cNvPr id="7" name="TextBox 6">
            <a:extLst>
              <a:ext uri="{FF2B5EF4-FFF2-40B4-BE49-F238E27FC236}">
                <a16:creationId xmlns:a16="http://schemas.microsoft.com/office/drawing/2014/main" id="{D42D2FC6-E3D1-2D3F-5916-620FD4A30EF2}"/>
              </a:ext>
            </a:extLst>
          </p:cNvPr>
          <p:cNvSpPr txBox="1"/>
          <p:nvPr/>
        </p:nvSpPr>
        <p:spPr>
          <a:xfrm>
            <a:off x="985520" y="6027003"/>
            <a:ext cx="4405758" cy="646331"/>
          </a:xfrm>
          <a:prstGeom prst="rect">
            <a:avLst/>
          </a:prstGeom>
          <a:noFill/>
        </p:spPr>
        <p:txBody>
          <a:bodyPr wrap="none" rtlCol="0">
            <a:spAutoFit/>
          </a:bodyPr>
          <a:lstStyle/>
          <a:p>
            <a:r>
              <a:rPr lang="en-AU" b="1" dirty="0"/>
              <a:t>Lets play some practice hands </a:t>
            </a:r>
            <a:r>
              <a:rPr lang="en-AU" dirty="0"/>
              <a:t>– bidding only</a:t>
            </a:r>
          </a:p>
          <a:p>
            <a:endParaRPr lang="en-AU" dirty="0"/>
          </a:p>
        </p:txBody>
      </p:sp>
      <p:sp>
        <p:nvSpPr>
          <p:cNvPr id="8" name="TextBox 7">
            <a:extLst>
              <a:ext uri="{FF2B5EF4-FFF2-40B4-BE49-F238E27FC236}">
                <a16:creationId xmlns:a16="http://schemas.microsoft.com/office/drawing/2014/main" id="{C5A15C0F-774C-7097-B66F-6B973C0116C3}"/>
              </a:ext>
            </a:extLst>
          </p:cNvPr>
          <p:cNvSpPr txBox="1"/>
          <p:nvPr/>
        </p:nvSpPr>
        <p:spPr>
          <a:xfrm>
            <a:off x="1203567" y="4465719"/>
            <a:ext cx="1997184" cy="1200329"/>
          </a:xfrm>
          <a:prstGeom prst="rect">
            <a:avLst/>
          </a:prstGeom>
          <a:noFill/>
        </p:spPr>
        <p:txBody>
          <a:bodyPr wrap="square" rtlCol="0">
            <a:spAutoFit/>
          </a:bodyPr>
          <a:lstStyle/>
          <a:p>
            <a:r>
              <a:rPr lang="en-AU" dirty="0"/>
              <a:t>How would you bid these hands – you are first to bid </a:t>
            </a:r>
          </a:p>
          <a:p>
            <a:r>
              <a:rPr lang="en-AU" dirty="0"/>
              <a:t>(</a:t>
            </a:r>
            <a:r>
              <a:rPr lang="en-AU" b="1" dirty="0"/>
              <a:t>p16 2.1</a:t>
            </a:r>
            <a:r>
              <a:rPr lang="en-AU" dirty="0"/>
              <a:t>)</a:t>
            </a:r>
          </a:p>
        </p:txBody>
      </p:sp>
    </p:spTree>
    <p:extLst>
      <p:ext uri="{BB962C8B-B14F-4D97-AF65-F5344CB8AC3E}">
        <p14:creationId xmlns:p14="http://schemas.microsoft.com/office/powerpoint/2010/main" val="382355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55ADC5B0-EACD-05E4-FDD1-1EA53245A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D45EB-6D3D-29DB-2659-764FFCD4C60D}"/>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2:  Responder’s options</a:t>
            </a:r>
            <a:endParaRPr lang="en-AU" sz="2800" dirty="0"/>
          </a:p>
        </p:txBody>
      </p:sp>
      <p:pic>
        <p:nvPicPr>
          <p:cNvPr id="4" name="Picture 3">
            <a:extLst>
              <a:ext uri="{FF2B5EF4-FFF2-40B4-BE49-F238E27FC236}">
                <a16:creationId xmlns:a16="http://schemas.microsoft.com/office/drawing/2014/main" id="{C7C2A7EA-654D-1148-4B34-6058D4D63F2D}"/>
              </a:ext>
            </a:extLst>
          </p:cNvPr>
          <p:cNvPicPr>
            <a:picLocks noChangeAspect="1"/>
          </p:cNvPicPr>
          <p:nvPr/>
        </p:nvPicPr>
        <p:blipFill>
          <a:blip r:embed="rId3"/>
          <a:stretch>
            <a:fillRect/>
          </a:stretch>
        </p:blipFill>
        <p:spPr>
          <a:xfrm>
            <a:off x="11611074" y="1729592"/>
            <a:ext cx="449619" cy="3398815"/>
          </a:xfrm>
          <a:prstGeom prst="rect">
            <a:avLst/>
          </a:prstGeom>
        </p:spPr>
      </p:pic>
      <p:sp>
        <p:nvSpPr>
          <p:cNvPr id="3" name="TextBox 2">
            <a:extLst>
              <a:ext uri="{FF2B5EF4-FFF2-40B4-BE49-F238E27FC236}">
                <a16:creationId xmlns:a16="http://schemas.microsoft.com/office/drawing/2014/main" id="{596C4506-3BC9-C28F-70D2-19AEDE8AFEA3}"/>
              </a:ext>
            </a:extLst>
          </p:cNvPr>
          <p:cNvSpPr txBox="1"/>
          <p:nvPr/>
        </p:nvSpPr>
        <p:spPr>
          <a:xfrm>
            <a:off x="1195754" y="1070605"/>
            <a:ext cx="9995877" cy="3139321"/>
          </a:xfrm>
          <a:prstGeom prst="rect">
            <a:avLst/>
          </a:prstGeom>
          <a:noFill/>
        </p:spPr>
        <p:txBody>
          <a:bodyPr wrap="square" rtlCol="0">
            <a:spAutoFit/>
          </a:bodyPr>
          <a:lstStyle/>
          <a:p>
            <a:pPr marL="342900" indent="-342900">
              <a:buFont typeface="+mj-lt"/>
              <a:buAutoNum type="arabicPeriod" startAt="8"/>
            </a:pPr>
            <a:r>
              <a:rPr lang="en-AU" dirty="0"/>
              <a:t>Responder’s (opener’s partner) bid</a:t>
            </a:r>
          </a:p>
          <a:p>
            <a:pPr lvl="1"/>
            <a:r>
              <a:rPr lang="en-AU" dirty="0"/>
              <a:t>- pass with less than 6 points.   Otherwise if six or more points:</a:t>
            </a:r>
          </a:p>
          <a:p>
            <a:pPr lvl="1"/>
            <a:r>
              <a:rPr lang="en-AU" dirty="0"/>
              <a:t>- support partners major suit opening with 3+ in her major</a:t>
            </a:r>
          </a:p>
          <a:p>
            <a:pPr lvl="1"/>
            <a:r>
              <a:rPr lang="en-AU" dirty="0"/>
              <a:t>- bid a 4+ card major (M) at the one level</a:t>
            </a:r>
          </a:p>
          <a:p>
            <a:pPr lvl="1"/>
            <a:r>
              <a:rPr lang="en-AU" dirty="0"/>
              <a:t>- with less than 10 pts bid 1NT</a:t>
            </a:r>
          </a:p>
          <a:p>
            <a:pPr lvl="1"/>
            <a:r>
              <a:rPr lang="en-AU" dirty="0"/>
              <a:t>- with 10 pts or more can bid a good suit at the 2 level</a:t>
            </a:r>
          </a:p>
          <a:p>
            <a:pPr marL="342900" indent="-342900">
              <a:buFont typeface="+mj-lt"/>
              <a:buAutoNum type="arabicPeriod" startAt="8"/>
            </a:pPr>
            <a:r>
              <a:rPr lang="en-AU" dirty="0"/>
              <a:t>Advancer’s bid</a:t>
            </a:r>
          </a:p>
          <a:p>
            <a:pPr lvl="1"/>
            <a:r>
              <a:rPr lang="en-AU" dirty="0"/>
              <a:t>- response options are the same as responder</a:t>
            </a:r>
          </a:p>
          <a:p>
            <a:pPr marL="342900" indent="-342900">
              <a:buFont typeface="+mj-lt"/>
              <a:buAutoNum type="arabicPeriod" startAt="8"/>
            </a:pPr>
            <a:r>
              <a:rPr lang="en-AU" dirty="0"/>
              <a:t>When to bid no trumps</a:t>
            </a:r>
          </a:p>
          <a:p>
            <a:pPr lvl="1"/>
            <a:r>
              <a:rPr lang="en-AU" dirty="0"/>
              <a:t>- no major fit and some coverage in all suits</a:t>
            </a:r>
          </a:p>
          <a:p>
            <a:pPr marL="342900" indent="-342900">
              <a:buFont typeface="+mj-lt"/>
              <a:buAutoNum type="arabicPeriod" startAt="8"/>
            </a:pPr>
            <a:r>
              <a:rPr lang="en-AU" dirty="0"/>
              <a:t>Any Questions ?</a:t>
            </a:r>
          </a:p>
        </p:txBody>
      </p:sp>
      <p:sp>
        <p:nvSpPr>
          <p:cNvPr id="5" name="TextBox 4">
            <a:extLst>
              <a:ext uri="{FF2B5EF4-FFF2-40B4-BE49-F238E27FC236}">
                <a16:creationId xmlns:a16="http://schemas.microsoft.com/office/drawing/2014/main" id="{4CCEA302-73D4-AC47-96B8-A62DADBEBD12}"/>
              </a:ext>
            </a:extLst>
          </p:cNvPr>
          <p:cNvSpPr txBox="1"/>
          <p:nvPr/>
        </p:nvSpPr>
        <p:spPr>
          <a:xfrm>
            <a:off x="0" y="6488668"/>
            <a:ext cx="3197863" cy="369332"/>
          </a:xfrm>
          <a:prstGeom prst="rect">
            <a:avLst/>
          </a:prstGeom>
          <a:noFill/>
        </p:spPr>
        <p:txBody>
          <a:bodyPr wrap="none" rtlCol="0">
            <a:spAutoFit/>
          </a:bodyPr>
          <a:lstStyle/>
          <a:p>
            <a:r>
              <a:rPr lang="en-AU" dirty="0"/>
              <a:t>Concepts: Responder; Advancer</a:t>
            </a:r>
          </a:p>
        </p:txBody>
      </p:sp>
      <p:graphicFrame>
        <p:nvGraphicFramePr>
          <p:cNvPr id="6" name="Table 5">
            <a:extLst>
              <a:ext uri="{FF2B5EF4-FFF2-40B4-BE49-F238E27FC236}">
                <a16:creationId xmlns:a16="http://schemas.microsoft.com/office/drawing/2014/main" id="{5624378F-8696-EB75-9965-74B59DC368D0}"/>
              </a:ext>
            </a:extLst>
          </p:cNvPr>
          <p:cNvGraphicFramePr>
            <a:graphicFrameLocks noGrp="1"/>
          </p:cNvGraphicFramePr>
          <p:nvPr>
            <p:extLst>
              <p:ext uri="{D42A27DB-BD31-4B8C-83A1-F6EECF244321}">
                <p14:modId xmlns:p14="http://schemas.microsoft.com/office/powerpoint/2010/main" val="3790408174"/>
              </p:ext>
            </p:extLst>
          </p:nvPr>
        </p:nvGraphicFramePr>
        <p:xfrm>
          <a:off x="4257040" y="4209926"/>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dirty="0">
                          <a:latin typeface="+mn-lt"/>
                        </a:rPr>
                        <a:t>8</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7 6 2</a:t>
                      </a:r>
                    </a:p>
                    <a:p>
                      <a:r>
                        <a:rPr lang="en-AU" sz="1800" dirty="0">
                          <a:latin typeface="+mn-lt"/>
                          <a:cs typeface="Arial" panose="020B0604020202020204" pitchFamily="34" charset="0"/>
                        </a:rPr>
                        <a:t>♣ 9 8 6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rPr>
                        <a:t>A</a:t>
                      </a:r>
                      <a:r>
                        <a:rPr lang="en-AU" sz="1800" dirty="0">
                          <a:latin typeface="+mn-lt"/>
                        </a:rPr>
                        <a:t>  9 8 4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5 4</a:t>
                      </a:r>
                    </a:p>
                    <a:p>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4 3 2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8 7 4 2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5</a:t>
                      </a:r>
                    </a:p>
                    <a:p>
                      <a:r>
                        <a:rPr lang="en-AU" sz="1800" dirty="0">
                          <a:latin typeface="+mn-lt"/>
                          <a:cs typeface="Arial" panose="020B0604020202020204" pitchFamily="34" charset="0"/>
                        </a:rPr>
                        <a:t>♣ </a:t>
                      </a:r>
                      <a:r>
                        <a:rPr lang="en-AU" sz="1800" b="1" dirty="0">
                          <a:latin typeface="+mn-lt"/>
                          <a:cs typeface="Arial" panose="020B0604020202020204" pitchFamily="34" charset="0"/>
                        </a:rPr>
                        <a:t>A K Q J  </a:t>
                      </a:r>
                      <a:r>
                        <a:rPr lang="en-AU" sz="1800" dirty="0">
                          <a:latin typeface="+mn-lt"/>
                          <a:cs typeface="Arial" panose="020B0604020202020204" pitchFamily="34" charset="0"/>
                        </a:rPr>
                        <a:t>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dirty="0">
                          <a:latin typeface="+mn-lt"/>
                        </a:rPr>
                        <a:t>7 3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8 7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9 4</a:t>
                      </a:r>
                    </a:p>
                    <a:p>
                      <a:r>
                        <a:rPr lang="en-AU" sz="1800" dirty="0">
                          <a:latin typeface="+mn-lt"/>
                          <a:cs typeface="Arial" panose="020B0604020202020204" pitchFamily="34" charset="0"/>
                        </a:rPr>
                        <a:t>♣ 7 4</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FE91C419-E84C-B7DD-34AF-21704A1C6A73}"/>
              </a:ext>
            </a:extLst>
          </p:cNvPr>
          <p:cNvSpPr txBox="1"/>
          <p:nvPr/>
        </p:nvSpPr>
        <p:spPr>
          <a:xfrm>
            <a:off x="1302826" y="4666742"/>
            <a:ext cx="2954214" cy="923330"/>
          </a:xfrm>
          <a:prstGeom prst="rect">
            <a:avLst/>
          </a:prstGeom>
          <a:noFill/>
        </p:spPr>
        <p:txBody>
          <a:bodyPr wrap="square" rtlCol="0">
            <a:spAutoFit/>
          </a:bodyPr>
          <a:lstStyle/>
          <a:p>
            <a:r>
              <a:rPr lang="en-AU" dirty="0"/>
              <a:t>You are first to bid – what do you call ? </a:t>
            </a:r>
          </a:p>
          <a:p>
            <a:r>
              <a:rPr lang="en-AU" dirty="0"/>
              <a:t>(</a:t>
            </a:r>
            <a:r>
              <a:rPr lang="en-AU" dirty="0" err="1"/>
              <a:t>pg</a:t>
            </a:r>
            <a:r>
              <a:rPr lang="en-AU" dirty="0"/>
              <a:t> </a:t>
            </a:r>
            <a:r>
              <a:rPr lang="en-AU" b="1" dirty="0"/>
              <a:t>20 #1</a:t>
            </a:r>
            <a:r>
              <a:rPr lang="en-AU" dirty="0"/>
              <a:t>)</a:t>
            </a:r>
          </a:p>
        </p:txBody>
      </p:sp>
    </p:spTree>
    <p:extLst>
      <p:ext uri="{BB962C8B-B14F-4D97-AF65-F5344CB8AC3E}">
        <p14:creationId xmlns:p14="http://schemas.microsoft.com/office/powerpoint/2010/main" val="267462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8719FAD5-7BFA-C13A-0FB0-46BB00659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AB60D-14C9-481C-E406-A2439E513BD8}"/>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2:  Roles Review</a:t>
            </a:r>
            <a:endParaRPr lang="en-AU" sz="2800" dirty="0"/>
          </a:p>
        </p:txBody>
      </p:sp>
      <p:pic>
        <p:nvPicPr>
          <p:cNvPr id="4" name="Picture 3">
            <a:extLst>
              <a:ext uri="{FF2B5EF4-FFF2-40B4-BE49-F238E27FC236}">
                <a16:creationId xmlns:a16="http://schemas.microsoft.com/office/drawing/2014/main" id="{547EA698-82D0-3256-1C0B-F1A22DDCBEA5}"/>
              </a:ext>
            </a:extLst>
          </p:cNvPr>
          <p:cNvPicPr>
            <a:picLocks noChangeAspect="1"/>
          </p:cNvPicPr>
          <p:nvPr/>
        </p:nvPicPr>
        <p:blipFill>
          <a:blip r:embed="rId3"/>
          <a:stretch>
            <a:fillRect/>
          </a:stretch>
        </p:blipFill>
        <p:spPr>
          <a:xfrm>
            <a:off x="11611074" y="1729592"/>
            <a:ext cx="449619" cy="3398815"/>
          </a:xfrm>
          <a:prstGeom prst="rect">
            <a:avLst/>
          </a:prstGeom>
        </p:spPr>
      </p:pic>
      <p:sp>
        <p:nvSpPr>
          <p:cNvPr id="5" name="TextBox 4">
            <a:extLst>
              <a:ext uri="{FF2B5EF4-FFF2-40B4-BE49-F238E27FC236}">
                <a16:creationId xmlns:a16="http://schemas.microsoft.com/office/drawing/2014/main" id="{7488E28C-6E28-EB05-A85F-7E722B780382}"/>
              </a:ext>
            </a:extLst>
          </p:cNvPr>
          <p:cNvSpPr txBox="1"/>
          <p:nvPr/>
        </p:nvSpPr>
        <p:spPr>
          <a:xfrm>
            <a:off x="0" y="6488668"/>
            <a:ext cx="1114985" cy="369332"/>
          </a:xfrm>
          <a:prstGeom prst="rect">
            <a:avLst/>
          </a:prstGeom>
          <a:noFill/>
        </p:spPr>
        <p:txBody>
          <a:bodyPr wrap="none" rtlCol="0">
            <a:spAutoFit/>
          </a:bodyPr>
          <a:lstStyle/>
          <a:p>
            <a:r>
              <a:rPr lang="en-AU" dirty="0"/>
              <a:t>Concepts:</a:t>
            </a:r>
          </a:p>
        </p:txBody>
      </p:sp>
      <p:graphicFrame>
        <p:nvGraphicFramePr>
          <p:cNvPr id="7" name="Table 6">
            <a:extLst>
              <a:ext uri="{FF2B5EF4-FFF2-40B4-BE49-F238E27FC236}">
                <a16:creationId xmlns:a16="http://schemas.microsoft.com/office/drawing/2014/main" id="{AB795F78-E845-12DB-EABC-C5CA764C83F0}"/>
              </a:ext>
            </a:extLst>
          </p:cNvPr>
          <p:cNvGraphicFramePr>
            <a:graphicFrameLocks noGrp="1"/>
          </p:cNvGraphicFramePr>
          <p:nvPr>
            <p:extLst>
              <p:ext uri="{D42A27DB-BD31-4B8C-83A1-F6EECF244321}">
                <p14:modId xmlns:p14="http://schemas.microsoft.com/office/powerpoint/2010/main" val="217793642"/>
              </p:ext>
            </p:extLst>
          </p:nvPr>
        </p:nvGraphicFramePr>
        <p:xfrm>
          <a:off x="1747519" y="607327"/>
          <a:ext cx="8696959" cy="6250673"/>
        </p:xfrm>
        <a:graphic>
          <a:graphicData uri="http://schemas.openxmlformats.org/drawingml/2006/table">
            <a:tbl>
              <a:tblPr firstRow="1" bandRow="1">
                <a:tableStyleId>{22838BEF-8BB2-4498-84A7-C5851F593DF1}</a:tableStyleId>
              </a:tblPr>
              <a:tblGrid>
                <a:gridCol w="3074511">
                  <a:extLst>
                    <a:ext uri="{9D8B030D-6E8A-4147-A177-3AD203B41FA5}">
                      <a16:colId xmlns:a16="http://schemas.microsoft.com/office/drawing/2014/main" val="3178708971"/>
                    </a:ext>
                  </a:extLst>
                </a:gridCol>
                <a:gridCol w="2660047">
                  <a:extLst>
                    <a:ext uri="{9D8B030D-6E8A-4147-A177-3AD203B41FA5}">
                      <a16:colId xmlns:a16="http://schemas.microsoft.com/office/drawing/2014/main" val="3920450156"/>
                    </a:ext>
                  </a:extLst>
                </a:gridCol>
                <a:gridCol w="2962401">
                  <a:extLst>
                    <a:ext uri="{9D8B030D-6E8A-4147-A177-3AD203B41FA5}">
                      <a16:colId xmlns:a16="http://schemas.microsoft.com/office/drawing/2014/main" val="1108363306"/>
                    </a:ext>
                  </a:extLst>
                </a:gridCol>
              </a:tblGrid>
              <a:tr h="1988545">
                <a:tc>
                  <a:txBody>
                    <a:bodyPr/>
                    <a:lstStyle/>
                    <a:p>
                      <a:r>
                        <a:rPr lang="en-AU" sz="2000" b="0" dirty="0"/>
                        <a:t>Suit Order</a:t>
                      </a:r>
                    </a:p>
                    <a:p>
                      <a:r>
                        <a:rPr lang="en-AU" sz="2000" b="1" dirty="0"/>
                        <a:t>C</a:t>
                      </a:r>
                      <a:r>
                        <a:rPr lang="en-AU" sz="2000" b="0" dirty="0"/>
                        <a:t>lubs</a:t>
                      </a:r>
                    </a:p>
                    <a:p>
                      <a:r>
                        <a:rPr lang="en-AU" sz="2000" b="1" dirty="0"/>
                        <a:t>D</a:t>
                      </a:r>
                      <a:r>
                        <a:rPr lang="en-AU" sz="2000" b="0" dirty="0"/>
                        <a:t>iamonds</a:t>
                      </a:r>
                    </a:p>
                    <a:p>
                      <a:r>
                        <a:rPr lang="en-AU" sz="2000" b="1" dirty="0"/>
                        <a:t>H</a:t>
                      </a:r>
                      <a:r>
                        <a:rPr lang="en-AU" sz="2000" b="0" dirty="0"/>
                        <a:t>earts</a:t>
                      </a:r>
                    </a:p>
                    <a:p>
                      <a:r>
                        <a:rPr lang="en-AU" sz="2000" b="1" dirty="0"/>
                        <a:t>S</a:t>
                      </a:r>
                      <a:r>
                        <a:rPr lang="en-AU" sz="2000" b="0" dirty="0"/>
                        <a:t>pades</a:t>
                      </a:r>
                    </a:p>
                    <a:p>
                      <a:r>
                        <a:rPr lang="en-AU" sz="2000" b="1" dirty="0"/>
                        <a:t>N</a:t>
                      </a:r>
                      <a:r>
                        <a:rPr lang="en-AU" sz="2000" b="0" dirty="0"/>
                        <a:t>o </a:t>
                      </a:r>
                      <a:r>
                        <a:rPr lang="en-AU" sz="2000" b="1" dirty="0"/>
                        <a:t>T</a:t>
                      </a:r>
                      <a:r>
                        <a:rPr lang="en-AU" sz="2000" b="0" dirty="0"/>
                        <a:t>rumps</a:t>
                      </a:r>
                    </a:p>
                  </a:txBody>
                  <a:tcPr/>
                </a:tc>
                <a:tc>
                  <a:txBody>
                    <a:bodyPr/>
                    <a:lstStyle/>
                    <a:p>
                      <a:pPr algn="ctr"/>
                      <a:r>
                        <a:rPr lang="en-AU" sz="2000" dirty="0" err="1"/>
                        <a:t>Overcaller</a:t>
                      </a:r>
                      <a:endParaRPr lang="en-AU" sz="2000" dirty="0"/>
                    </a:p>
                    <a:p>
                      <a:r>
                        <a:rPr lang="en-AU" sz="2000" b="0" dirty="0"/>
                        <a:t>To bid needs 12+ HCP</a:t>
                      </a:r>
                    </a:p>
                    <a:p>
                      <a:r>
                        <a:rPr lang="en-AU" sz="2000" b="0" dirty="0"/>
                        <a:t>Open major: 5+ suit</a:t>
                      </a:r>
                    </a:p>
                    <a:p>
                      <a:r>
                        <a:rPr lang="en-AU" sz="2000" b="0" dirty="0"/>
                        <a:t>Open minor: 5+ suit</a:t>
                      </a:r>
                    </a:p>
                    <a:p>
                      <a:r>
                        <a:rPr lang="en-AU" sz="2000" b="0" dirty="0"/>
                        <a:t>Rebid:</a:t>
                      </a:r>
                    </a:p>
                    <a:p>
                      <a:endParaRPr lang="en-AU" sz="2000" b="0" dirty="0"/>
                    </a:p>
                  </a:txBody>
                  <a:tcPr>
                    <a:solidFill>
                      <a:schemeClr val="accent1">
                        <a:lumMod val="40000"/>
                        <a:lumOff val="60000"/>
                      </a:schemeClr>
                    </a:solidFill>
                  </a:tcPr>
                </a:tc>
                <a:tc>
                  <a:txBody>
                    <a:bodyPr/>
                    <a:lstStyle/>
                    <a:p>
                      <a:r>
                        <a:rPr lang="en-AU" sz="2000" b="0" i="1" dirty="0"/>
                        <a:t>Opening Leads</a:t>
                      </a:r>
                    </a:p>
                    <a:p>
                      <a:r>
                        <a:rPr lang="en-AU" sz="2000" b="0" i="1" dirty="0"/>
                        <a:t>Top of sequence</a:t>
                      </a:r>
                    </a:p>
                    <a:p>
                      <a:r>
                        <a:rPr lang="en-AU" sz="2000" b="0" i="1" dirty="0"/>
                        <a:t>Low from honour</a:t>
                      </a:r>
                    </a:p>
                    <a:p>
                      <a:r>
                        <a:rPr lang="en-AU" sz="2000" b="0" i="1" dirty="0"/>
                        <a:t>Singleton</a:t>
                      </a:r>
                    </a:p>
                    <a:p>
                      <a:r>
                        <a:rPr lang="en-AU" sz="2000" b="0" i="1" dirty="0"/>
                        <a:t>Partners Suit</a:t>
                      </a:r>
                    </a:p>
                  </a:txBody>
                  <a:tcPr/>
                </a:tc>
                <a:extLst>
                  <a:ext uri="{0D108BD9-81ED-4DB2-BD59-A6C34878D82A}">
                    <a16:rowId xmlns:a16="http://schemas.microsoft.com/office/drawing/2014/main" val="2078517903"/>
                  </a:ext>
                </a:extLst>
              </a:tr>
              <a:tr h="2212606">
                <a:tc>
                  <a:txBody>
                    <a:bodyPr/>
                    <a:lstStyle/>
                    <a:p>
                      <a:pPr algn="ctr"/>
                      <a:r>
                        <a:rPr lang="en-AU" sz="2000" b="1" dirty="0"/>
                        <a:t>Opener</a:t>
                      </a:r>
                    </a:p>
                    <a:p>
                      <a:r>
                        <a:rPr lang="en-AU" sz="2000" dirty="0"/>
                        <a:t>To bid needs 12+ HCP</a:t>
                      </a:r>
                    </a:p>
                    <a:p>
                      <a:r>
                        <a:rPr lang="en-AU" sz="2000" dirty="0"/>
                        <a:t>Open major: 5+ suit</a:t>
                      </a:r>
                    </a:p>
                    <a:p>
                      <a:r>
                        <a:rPr lang="en-AU" sz="2000" dirty="0"/>
                        <a:t>Open minor: 3+ suit</a:t>
                      </a:r>
                    </a:p>
                    <a:p>
                      <a:r>
                        <a:rPr lang="en-AU" sz="2000" dirty="0"/>
                        <a:t>Rebid:</a:t>
                      </a:r>
                    </a:p>
                    <a:p>
                      <a:r>
                        <a:rPr lang="en-AU" sz="2000" dirty="0"/>
                        <a:t>Support resp major: 4+ suit</a:t>
                      </a:r>
                    </a:p>
                  </a:txBody>
                  <a:tcPr>
                    <a:solidFill>
                      <a:schemeClr val="accent6">
                        <a:lumMod val="40000"/>
                        <a:lumOff val="60000"/>
                      </a:schemeClr>
                    </a:solidFill>
                  </a:tcPr>
                </a:tc>
                <a:tc>
                  <a:txBody>
                    <a:bodyPr/>
                    <a:lstStyle/>
                    <a:p>
                      <a:pPr algn="ctr"/>
                      <a:r>
                        <a:rPr lang="en-AU" sz="2000" b="1" dirty="0"/>
                        <a:t>A</a:t>
                      </a:r>
                      <a:r>
                        <a:rPr lang="en-AU" sz="2000" dirty="0"/>
                        <a:t> = 4</a:t>
                      </a:r>
                    </a:p>
                    <a:p>
                      <a:pPr algn="ctr"/>
                      <a:r>
                        <a:rPr lang="en-AU" sz="2000" b="1" dirty="0"/>
                        <a:t>K</a:t>
                      </a:r>
                      <a:r>
                        <a:rPr lang="en-AU" sz="2000" dirty="0"/>
                        <a:t> = 3</a:t>
                      </a:r>
                    </a:p>
                    <a:p>
                      <a:pPr algn="ctr"/>
                      <a:r>
                        <a:rPr lang="en-AU" sz="2000" b="1" dirty="0"/>
                        <a:t>Q</a:t>
                      </a:r>
                      <a:r>
                        <a:rPr lang="en-AU" sz="2000" dirty="0"/>
                        <a:t> = 2</a:t>
                      </a:r>
                    </a:p>
                    <a:p>
                      <a:pPr algn="ctr"/>
                      <a:r>
                        <a:rPr lang="en-AU" sz="2000" b="1" dirty="0"/>
                        <a:t>J</a:t>
                      </a:r>
                      <a:r>
                        <a:rPr lang="en-AU" sz="2000" dirty="0"/>
                        <a:t> = 1</a:t>
                      </a:r>
                    </a:p>
                    <a:p>
                      <a:pPr algn="ctr"/>
                      <a:endParaRPr lang="en-AU" sz="2000" dirty="0"/>
                    </a:p>
                    <a:p>
                      <a:pPr algn="ctr"/>
                      <a:r>
                        <a:rPr lang="en-AU" sz="2000" dirty="0"/>
                        <a:t>Fit = 8+</a:t>
                      </a:r>
                    </a:p>
                  </a:txBody>
                  <a:tcPr/>
                </a:tc>
                <a:tc>
                  <a:txBody>
                    <a:bodyPr/>
                    <a:lstStyle/>
                    <a:p>
                      <a:pPr algn="ctr"/>
                      <a:r>
                        <a:rPr lang="en-AU" sz="2000" b="1" dirty="0"/>
                        <a:t>Responder</a:t>
                      </a:r>
                    </a:p>
                    <a:p>
                      <a:r>
                        <a:rPr lang="en-AU" sz="2000" dirty="0"/>
                        <a:t>To bid needs 6+ HCP</a:t>
                      </a:r>
                    </a:p>
                    <a:p>
                      <a:r>
                        <a:rPr lang="en-AU" sz="2000" dirty="0"/>
                        <a:t>Support op. major: 3+</a:t>
                      </a:r>
                    </a:p>
                    <a:p>
                      <a:r>
                        <a:rPr lang="en-AU" sz="2000" dirty="0"/>
                        <a:t>Bid major: 4+ in suit</a:t>
                      </a:r>
                    </a:p>
                    <a:p>
                      <a:r>
                        <a:rPr lang="en-AU" sz="2000" dirty="0"/>
                        <a:t>Bid NT if balanced </a:t>
                      </a:r>
                    </a:p>
                    <a:p>
                      <a:r>
                        <a:rPr lang="en-AU" sz="2000" dirty="0"/>
                        <a:t>Bid minor: 4+ in suit</a:t>
                      </a:r>
                    </a:p>
                    <a:p>
                      <a:r>
                        <a:rPr lang="en-AU" sz="2000" dirty="0"/>
                        <a:t>Keep bidding low if no fit.</a:t>
                      </a:r>
                    </a:p>
                  </a:txBody>
                  <a:tcPr>
                    <a:solidFill>
                      <a:schemeClr val="accent6">
                        <a:lumMod val="40000"/>
                        <a:lumOff val="60000"/>
                      </a:schemeClr>
                    </a:solidFill>
                  </a:tcPr>
                </a:tc>
                <a:extLst>
                  <a:ext uri="{0D108BD9-81ED-4DB2-BD59-A6C34878D82A}">
                    <a16:rowId xmlns:a16="http://schemas.microsoft.com/office/drawing/2014/main" val="4078616374"/>
                  </a:ext>
                </a:extLst>
              </a:tr>
              <a:tr h="2037088">
                <a:tc>
                  <a:txBody>
                    <a:bodyPr/>
                    <a:lstStyle/>
                    <a:p>
                      <a:r>
                        <a:rPr lang="en-AU" sz="2000" i="1" dirty="0"/>
                        <a:t>Third player plays high</a:t>
                      </a:r>
                    </a:p>
                  </a:txBody>
                  <a:tcPr/>
                </a:tc>
                <a:tc>
                  <a:txBody>
                    <a:bodyPr/>
                    <a:lstStyle/>
                    <a:p>
                      <a:pPr algn="ctr"/>
                      <a:r>
                        <a:rPr lang="en-AU" sz="2000" b="1" dirty="0"/>
                        <a:t>Advancer</a:t>
                      </a:r>
                    </a:p>
                    <a:p>
                      <a:pPr algn="l"/>
                      <a:r>
                        <a:rPr lang="en-AU" sz="2000" b="0" dirty="0"/>
                        <a:t>To bid needs 6+ HCP</a:t>
                      </a:r>
                    </a:p>
                    <a:p>
                      <a:pPr algn="l"/>
                      <a:r>
                        <a:rPr lang="en-AU" sz="2000" b="0" dirty="0"/>
                        <a:t>Support </a:t>
                      </a:r>
                      <a:r>
                        <a:rPr lang="en-AU" sz="2000" b="0" dirty="0" err="1"/>
                        <a:t>ocall</a:t>
                      </a:r>
                      <a:r>
                        <a:rPr lang="en-AU" sz="2000" b="0" dirty="0"/>
                        <a:t> suit: 3+</a:t>
                      </a:r>
                    </a:p>
                    <a:p>
                      <a:pPr algn="l"/>
                      <a:r>
                        <a:rPr lang="en-AU" sz="2000" b="0" dirty="0"/>
                        <a:t>Bid a new suit: 5+</a:t>
                      </a:r>
                    </a:p>
                  </a:txBody>
                  <a:tcPr>
                    <a:solidFill>
                      <a:schemeClr val="accent1">
                        <a:lumMod val="40000"/>
                        <a:lumOff val="60000"/>
                      </a:schemeClr>
                    </a:solidFill>
                  </a:tcPr>
                </a:tc>
                <a:tc>
                  <a:txBody>
                    <a:bodyPr/>
                    <a:lstStyle/>
                    <a:p>
                      <a:r>
                        <a:rPr lang="en-AU" sz="2000" i="1" dirty="0"/>
                        <a:t>2</a:t>
                      </a:r>
                      <a:r>
                        <a:rPr lang="en-AU" sz="2000" i="1" baseline="30000" dirty="0"/>
                        <a:t>nd</a:t>
                      </a:r>
                      <a:r>
                        <a:rPr lang="en-AU" sz="2000" i="1" dirty="0"/>
                        <a:t> player plays low</a:t>
                      </a:r>
                    </a:p>
                  </a:txBody>
                  <a:tcPr/>
                </a:tc>
                <a:extLst>
                  <a:ext uri="{0D108BD9-81ED-4DB2-BD59-A6C34878D82A}">
                    <a16:rowId xmlns:a16="http://schemas.microsoft.com/office/drawing/2014/main" val="2794440917"/>
                  </a:ext>
                </a:extLst>
              </a:tr>
            </a:tbl>
          </a:graphicData>
        </a:graphic>
      </p:graphicFrame>
    </p:spTree>
    <p:extLst>
      <p:ext uri="{BB962C8B-B14F-4D97-AF65-F5344CB8AC3E}">
        <p14:creationId xmlns:p14="http://schemas.microsoft.com/office/powerpoint/2010/main" val="391826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F9D961E7-ECE6-832C-03B4-A590A4004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2F0AD-81D4-E748-54F6-E4FBE5E162B5}"/>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2:  Additional Resources</a:t>
            </a:r>
            <a:endParaRPr lang="en-AU" sz="2800" dirty="0"/>
          </a:p>
        </p:txBody>
      </p:sp>
      <p:pic>
        <p:nvPicPr>
          <p:cNvPr id="4" name="Picture 3">
            <a:extLst>
              <a:ext uri="{FF2B5EF4-FFF2-40B4-BE49-F238E27FC236}">
                <a16:creationId xmlns:a16="http://schemas.microsoft.com/office/drawing/2014/main" id="{3F69D414-1896-DF1E-EA0D-FCDEBC2E4AB4}"/>
              </a:ext>
            </a:extLst>
          </p:cNvPr>
          <p:cNvPicPr>
            <a:picLocks noChangeAspect="1"/>
          </p:cNvPicPr>
          <p:nvPr/>
        </p:nvPicPr>
        <p:blipFill>
          <a:blip r:embed="rId3"/>
          <a:stretch>
            <a:fillRect/>
          </a:stretch>
        </p:blipFill>
        <p:spPr>
          <a:xfrm>
            <a:off x="275374" y="1612525"/>
            <a:ext cx="449619" cy="3398815"/>
          </a:xfrm>
          <a:prstGeom prst="rect">
            <a:avLst/>
          </a:prstGeom>
        </p:spPr>
      </p:pic>
      <p:sp>
        <p:nvSpPr>
          <p:cNvPr id="3" name="TextBox 2">
            <a:extLst>
              <a:ext uri="{FF2B5EF4-FFF2-40B4-BE49-F238E27FC236}">
                <a16:creationId xmlns:a16="http://schemas.microsoft.com/office/drawing/2014/main" id="{B8A77C7F-AAC3-1366-C297-9BD3EBBF59AF}"/>
              </a:ext>
            </a:extLst>
          </p:cNvPr>
          <p:cNvSpPr txBox="1"/>
          <p:nvPr/>
        </p:nvSpPr>
        <p:spPr>
          <a:xfrm>
            <a:off x="1114985" y="4642213"/>
            <a:ext cx="9995877" cy="369332"/>
          </a:xfrm>
          <a:prstGeom prst="rect">
            <a:avLst/>
          </a:prstGeom>
          <a:noFill/>
        </p:spPr>
        <p:txBody>
          <a:bodyPr wrap="square" rtlCol="0">
            <a:spAutoFit/>
          </a:bodyPr>
          <a:lstStyle/>
          <a:p>
            <a:r>
              <a:rPr lang="en-AU" dirty="0"/>
              <a:t>Lets play some practice hands</a:t>
            </a:r>
          </a:p>
        </p:txBody>
      </p:sp>
      <p:sp>
        <p:nvSpPr>
          <p:cNvPr id="5" name="TextBox 4">
            <a:extLst>
              <a:ext uri="{FF2B5EF4-FFF2-40B4-BE49-F238E27FC236}">
                <a16:creationId xmlns:a16="http://schemas.microsoft.com/office/drawing/2014/main" id="{7039F953-B7A3-D108-5864-6AC1F5EA6B93}"/>
              </a:ext>
            </a:extLst>
          </p:cNvPr>
          <p:cNvSpPr txBox="1"/>
          <p:nvPr/>
        </p:nvSpPr>
        <p:spPr>
          <a:xfrm>
            <a:off x="0" y="6488668"/>
            <a:ext cx="1114985" cy="369332"/>
          </a:xfrm>
          <a:prstGeom prst="rect">
            <a:avLst/>
          </a:prstGeom>
          <a:noFill/>
        </p:spPr>
        <p:txBody>
          <a:bodyPr wrap="none" rtlCol="0">
            <a:spAutoFit/>
          </a:bodyPr>
          <a:lstStyle/>
          <a:p>
            <a:r>
              <a:rPr lang="en-AU" dirty="0"/>
              <a:t>Concepts:</a:t>
            </a:r>
          </a:p>
        </p:txBody>
      </p:sp>
      <p:sp>
        <p:nvSpPr>
          <p:cNvPr id="7" name="TextBox 6">
            <a:extLst>
              <a:ext uri="{FF2B5EF4-FFF2-40B4-BE49-F238E27FC236}">
                <a16:creationId xmlns:a16="http://schemas.microsoft.com/office/drawing/2014/main" id="{C68A6996-9536-BA43-7FEE-5BD73D080734}"/>
              </a:ext>
            </a:extLst>
          </p:cNvPr>
          <p:cNvSpPr txBox="1"/>
          <p:nvPr/>
        </p:nvSpPr>
        <p:spPr>
          <a:xfrm>
            <a:off x="1195754" y="5082852"/>
            <a:ext cx="10201589" cy="1477328"/>
          </a:xfrm>
          <a:prstGeom prst="rect">
            <a:avLst/>
          </a:prstGeom>
          <a:noFill/>
        </p:spPr>
        <p:txBody>
          <a:bodyPr wrap="square" rtlCol="0">
            <a:spAutoFit/>
          </a:bodyPr>
          <a:lstStyle/>
          <a:p>
            <a:r>
              <a:rPr lang="en-AU" dirty="0"/>
              <a:t>Additional Resources</a:t>
            </a:r>
          </a:p>
          <a:p>
            <a:pPr marL="285750" indent="-285750">
              <a:buFont typeface="Arial" panose="020B0604020202020204" pitchFamily="34" charset="0"/>
              <a:buChar char="•"/>
            </a:pPr>
            <a:r>
              <a:rPr lang="en-AU" dirty="0"/>
              <a:t>Introduction to Bridge – Chapter 2</a:t>
            </a:r>
          </a:p>
          <a:p>
            <a:pPr marL="285750" indent="-285750">
              <a:buFont typeface="Arial" panose="020B0604020202020204" pitchFamily="34" charset="0"/>
              <a:buChar char="•"/>
            </a:pPr>
            <a:r>
              <a:rPr lang="en-AU" dirty="0"/>
              <a:t>Bidding practice SAYC Bridge:  </a:t>
            </a:r>
            <a:r>
              <a:rPr lang="en-AU" dirty="0">
                <a:hlinkClick r:id="rId4"/>
              </a:rPr>
              <a:t>http://www.saycbridge.com/bid/</a:t>
            </a:r>
            <a:endParaRPr lang="en-AU" dirty="0"/>
          </a:p>
          <a:p>
            <a:pPr marL="285750" indent="-285750">
              <a:buFont typeface="Arial" panose="020B0604020202020204" pitchFamily="34" charset="0"/>
              <a:buChar char="•"/>
            </a:pPr>
            <a:r>
              <a:rPr lang="en-AU" dirty="0"/>
              <a:t>Peter Hollands learn bridge bidding in 5 minutes: </a:t>
            </a:r>
            <a:r>
              <a:rPr lang="en-AU" dirty="0">
                <a:hlinkClick r:id="rId5"/>
              </a:rPr>
              <a:t>https://www.youtube.com/watch?v=LsHEnTdMh7I</a:t>
            </a:r>
            <a:endParaRPr lang="en-AU" dirty="0"/>
          </a:p>
          <a:p>
            <a:endParaRPr lang="en-AU" dirty="0"/>
          </a:p>
        </p:txBody>
      </p:sp>
      <p:sp>
        <p:nvSpPr>
          <p:cNvPr id="6" name="TextBox 5">
            <a:extLst>
              <a:ext uri="{FF2B5EF4-FFF2-40B4-BE49-F238E27FC236}">
                <a16:creationId xmlns:a16="http://schemas.microsoft.com/office/drawing/2014/main" id="{31CE8368-A640-F8A1-02DC-454280A57F5E}"/>
              </a:ext>
            </a:extLst>
          </p:cNvPr>
          <p:cNvSpPr txBox="1"/>
          <p:nvPr/>
        </p:nvSpPr>
        <p:spPr>
          <a:xfrm>
            <a:off x="1195754" y="861850"/>
            <a:ext cx="3101926" cy="923330"/>
          </a:xfrm>
          <a:prstGeom prst="rect">
            <a:avLst/>
          </a:prstGeom>
          <a:noFill/>
        </p:spPr>
        <p:txBody>
          <a:bodyPr wrap="square" rtlCol="0">
            <a:spAutoFit/>
          </a:bodyPr>
          <a:lstStyle/>
          <a:p>
            <a:r>
              <a:rPr lang="en-AU" dirty="0"/>
              <a:t>Partner opens 1</a:t>
            </a:r>
            <a:r>
              <a:rPr lang="en-AU" sz="1800" dirty="0">
                <a:latin typeface="+mn-lt"/>
                <a:cs typeface="Arial" panose="020B0604020202020204" pitchFamily="34" charset="0"/>
              </a:rPr>
              <a:t>♣ </a:t>
            </a:r>
            <a:r>
              <a:rPr lang="en-AU" dirty="0"/>
              <a:t>– what do you respond ? </a:t>
            </a:r>
          </a:p>
          <a:p>
            <a:r>
              <a:rPr lang="en-AU" dirty="0"/>
              <a:t>(</a:t>
            </a:r>
            <a:r>
              <a:rPr lang="en-AU" dirty="0" err="1"/>
              <a:t>pg</a:t>
            </a:r>
            <a:r>
              <a:rPr lang="en-AU" dirty="0"/>
              <a:t> </a:t>
            </a:r>
            <a:r>
              <a:rPr lang="en-AU" b="1" dirty="0"/>
              <a:t>20 #2</a:t>
            </a:r>
            <a:r>
              <a:rPr lang="en-AU" dirty="0"/>
              <a:t>)</a:t>
            </a:r>
          </a:p>
        </p:txBody>
      </p:sp>
      <p:graphicFrame>
        <p:nvGraphicFramePr>
          <p:cNvPr id="8" name="Table 7">
            <a:extLst>
              <a:ext uri="{FF2B5EF4-FFF2-40B4-BE49-F238E27FC236}">
                <a16:creationId xmlns:a16="http://schemas.microsoft.com/office/drawing/2014/main" id="{A49E6005-BFA8-AD56-7FAE-85AC1EEE9AAB}"/>
              </a:ext>
            </a:extLst>
          </p:cNvPr>
          <p:cNvGraphicFramePr>
            <a:graphicFrameLocks noGrp="1"/>
          </p:cNvGraphicFramePr>
          <p:nvPr>
            <p:extLst>
              <p:ext uri="{D42A27DB-BD31-4B8C-83A1-F6EECF244321}">
                <p14:modId xmlns:p14="http://schemas.microsoft.com/office/powerpoint/2010/main" val="1722544936"/>
              </p:ext>
            </p:extLst>
          </p:nvPr>
        </p:nvGraphicFramePr>
        <p:xfrm>
          <a:off x="4196081" y="785071"/>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6 2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9 2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9 3 2</a:t>
                      </a:r>
                    </a:p>
                    <a:p>
                      <a:r>
                        <a:rPr lang="en-AU" sz="1800" dirty="0">
                          <a:latin typeface="+mn-lt"/>
                          <a:cs typeface="Arial" panose="020B0604020202020204" pitchFamily="34" charset="0"/>
                        </a:rPr>
                        <a:t>♣ 9 4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dirty="0">
                          <a:latin typeface="+mn-lt"/>
                        </a:rPr>
                        <a:t>9 8 5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10 7 2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3 2</a:t>
                      </a:r>
                    </a:p>
                    <a:p>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8 5</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9 7 5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3 2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rPr>
                        <a:t>J</a:t>
                      </a:r>
                      <a:r>
                        <a:rPr lang="en-AU" sz="1800" dirty="0">
                          <a:latin typeface="+mn-lt"/>
                        </a:rPr>
                        <a:t>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7 6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5 4</a:t>
                      </a:r>
                    </a:p>
                    <a:p>
                      <a:r>
                        <a:rPr lang="en-AU" sz="1800" dirty="0">
                          <a:latin typeface="+mn-lt"/>
                          <a:cs typeface="Arial" panose="020B0604020202020204" pitchFamily="34" charset="0"/>
                        </a:rPr>
                        <a:t>♣ 4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9" name="Table 8">
            <a:extLst>
              <a:ext uri="{FF2B5EF4-FFF2-40B4-BE49-F238E27FC236}">
                <a16:creationId xmlns:a16="http://schemas.microsoft.com/office/drawing/2014/main" id="{62CEC5EE-A2A5-845B-5159-982C5AE9FAD7}"/>
              </a:ext>
            </a:extLst>
          </p:cNvPr>
          <p:cNvGraphicFramePr>
            <a:graphicFrameLocks noGrp="1"/>
          </p:cNvGraphicFramePr>
          <p:nvPr>
            <p:extLst>
              <p:ext uri="{D42A27DB-BD31-4B8C-83A1-F6EECF244321}">
                <p14:modId xmlns:p14="http://schemas.microsoft.com/office/powerpoint/2010/main" val="1975802347"/>
              </p:ext>
            </p:extLst>
          </p:nvPr>
        </p:nvGraphicFramePr>
        <p:xfrm>
          <a:off x="1391921" y="2936397"/>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8 7 6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5 2</a:t>
                      </a:r>
                    </a:p>
                    <a:p>
                      <a:r>
                        <a:rPr lang="en-AU" sz="1800" dirty="0">
                          <a:latin typeface="+mn-lt"/>
                          <a:cs typeface="Arial" panose="020B0604020202020204" pitchFamily="34" charset="0"/>
                        </a:rPr>
                        <a:t>♣ 9 2</a:t>
                      </a:r>
                      <a:endParaRPr lang="en-AU" sz="1800" dirty="0">
                        <a:latin typeface="+mn-lt"/>
                      </a:endParaRPr>
                    </a:p>
                  </a:txBody>
                  <a:tcPr/>
                </a:tc>
                <a:tc>
                  <a:txBody>
                    <a:bodyPr/>
                    <a:lstStyle/>
                    <a:p>
                      <a:r>
                        <a:rPr lang="en-AU" sz="1800" dirty="0">
                          <a:latin typeface="+mn-lt"/>
                          <a:cs typeface="Arial" panose="020B0604020202020204" pitchFamily="34" charset="0"/>
                        </a:rPr>
                        <a:t>♠ 8 6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10  4 3</a:t>
                      </a:r>
                    </a:p>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2</a:t>
                      </a:r>
                      <a:endParaRPr lang="en-AU" sz="1800" dirty="0">
                        <a:latin typeface="+mn-lt"/>
                      </a:endParaRPr>
                    </a:p>
                  </a:txBody>
                  <a:tcPr/>
                </a:tc>
                <a:tc>
                  <a:txBody>
                    <a:bodyPr/>
                    <a:lstStyle/>
                    <a:p>
                      <a:r>
                        <a:rPr lang="en-AU" sz="1800" dirty="0">
                          <a:latin typeface="+mn-lt"/>
                          <a:cs typeface="Arial" panose="020B0604020202020204" pitchFamily="34" charset="0"/>
                        </a:rPr>
                        <a:t>♠ 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9 7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6 5 2</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8 4</a:t>
                      </a:r>
                      <a:endParaRPr lang="en-AU" sz="1800" dirty="0">
                        <a:latin typeface="+mn-lt"/>
                      </a:endParaRPr>
                    </a:p>
                  </a:txBody>
                  <a:tcPr/>
                </a:tc>
                <a:tc>
                  <a:txBody>
                    <a:bodyPr/>
                    <a:lstStyle/>
                    <a:p>
                      <a:r>
                        <a:rPr lang="en-AU" sz="1800" dirty="0">
                          <a:latin typeface="+mn-lt"/>
                          <a:cs typeface="Arial" panose="020B0604020202020204" pitchFamily="34" charset="0"/>
                        </a:rPr>
                        <a:t>♠ 6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10 4</a:t>
                      </a:r>
                    </a:p>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10 3 2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0" name="TextBox 9">
            <a:extLst>
              <a:ext uri="{FF2B5EF4-FFF2-40B4-BE49-F238E27FC236}">
                <a16:creationId xmlns:a16="http://schemas.microsoft.com/office/drawing/2014/main" id="{64C69BE1-77FF-0F12-57A7-A0327CA98779}"/>
              </a:ext>
            </a:extLst>
          </p:cNvPr>
          <p:cNvSpPr txBox="1"/>
          <p:nvPr/>
        </p:nvSpPr>
        <p:spPr>
          <a:xfrm>
            <a:off x="8219440" y="3121996"/>
            <a:ext cx="3522088" cy="923330"/>
          </a:xfrm>
          <a:prstGeom prst="rect">
            <a:avLst/>
          </a:prstGeom>
          <a:noFill/>
        </p:spPr>
        <p:txBody>
          <a:bodyPr wrap="square" rtlCol="0">
            <a:spAutoFit/>
          </a:bodyPr>
          <a:lstStyle/>
          <a:p>
            <a:r>
              <a:rPr lang="en-AU" dirty="0"/>
              <a:t>You open 1</a:t>
            </a:r>
            <a:r>
              <a:rPr lang="en-AU" sz="1800" dirty="0">
                <a:solidFill>
                  <a:srgbClr val="FF0000"/>
                </a:solidFill>
                <a:latin typeface="+mn-lt"/>
                <a:cs typeface="Arial" panose="020B0604020202020204" pitchFamily="34" charset="0"/>
              </a:rPr>
              <a:t>♦</a:t>
            </a:r>
            <a:r>
              <a:rPr lang="en-AU" dirty="0"/>
              <a:t>, partner responds 1</a:t>
            </a:r>
            <a:r>
              <a:rPr lang="en-AU" sz="1800" dirty="0">
                <a:latin typeface="+mn-lt"/>
                <a:cs typeface="Arial" panose="020B0604020202020204" pitchFamily="34" charset="0"/>
              </a:rPr>
              <a:t>♠ -</a:t>
            </a:r>
            <a:r>
              <a:rPr lang="en-AU" dirty="0"/>
              <a:t> what do you bid now ? </a:t>
            </a:r>
          </a:p>
          <a:p>
            <a:r>
              <a:rPr lang="en-AU" dirty="0"/>
              <a:t>(</a:t>
            </a:r>
            <a:r>
              <a:rPr lang="en-AU" dirty="0" err="1"/>
              <a:t>pg</a:t>
            </a:r>
            <a:r>
              <a:rPr lang="en-AU" dirty="0"/>
              <a:t> </a:t>
            </a:r>
            <a:r>
              <a:rPr lang="en-AU" b="1" dirty="0"/>
              <a:t>20 #3</a:t>
            </a:r>
            <a:r>
              <a:rPr lang="en-AU" dirty="0"/>
              <a:t>)</a:t>
            </a:r>
          </a:p>
        </p:txBody>
      </p:sp>
    </p:spTree>
    <p:extLst>
      <p:ext uri="{BB962C8B-B14F-4D97-AF65-F5344CB8AC3E}">
        <p14:creationId xmlns:p14="http://schemas.microsoft.com/office/powerpoint/2010/main" val="85697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30A16C2B-CBBE-8B5A-80EC-4EC11133C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8540C-2622-8A5B-53E7-9A9133CE026E}"/>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2 Review</a:t>
            </a:r>
            <a:endParaRPr lang="en-AU" sz="2800" dirty="0"/>
          </a:p>
        </p:txBody>
      </p:sp>
      <p:pic>
        <p:nvPicPr>
          <p:cNvPr id="4" name="Picture 3">
            <a:extLst>
              <a:ext uri="{FF2B5EF4-FFF2-40B4-BE49-F238E27FC236}">
                <a16:creationId xmlns:a16="http://schemas.microsoft.com/office/drawing/2014/main" id="{1B356A99-8FAA-1F63-65FB-21ECF76EAE29}"/>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AF66205A-8473-4926-8C65-C3EA93275ABE}"/>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43846A33-95AC-C08F-DD12-4C93F7C91295}"/>
              </a:ext>
            </a:extLst>
          </p:cNvPr>
          <p:cNvGraphicFramePr>
            <a:graphicFrameLocks noGrp="1"/>
          </p:cNvGraphicFramePr>
          <p:nvPr>
            <p:extLst>
              <p:ext uri="{D42A27DB-BD31-4B8C-83A1-F6EECF244321}">
                <p14:modId xmlns:p14="http://schemas.microsoft.com/office/powerpoint/2010/main" val="766566036"/>
              </p:ext>
            </p:extLst>
          </p:nvPr>
        </p:nvGraphicFramePr>
        <p:xfrm>
          <a:off x="1191489" y="1729592"/>
          <a:ext cx="9809018" cy="2346460"/>
        </p:xfrm>
        <a:graphic>
          <a:graphicData uri="http://schemas.openxmlformats.org/drawingml/2006/table">
            <a:tbl>
              <a:tblPr firstRow="1" bandRow="1">
                <a:tableStyleId>{5C22544A-7EE6-4342-B048-85BDC9FD1C3A}</a:tableStyleId>
              </a:tblPr>
              <a:tblGrid>
                <a:gridCol w="1582191">
                  <a:extLst>
                    <a:ext uri="{9D8B030D-6E8A-4147-A177-3AD203B41FA5}">
                      <a16:colId xmlns:a16="http://schemas.microsoft.com/office/drawing/2014/main" val="137227163"/>
                    </a:ext>
                  </a:extLst>
                </a:gridCol>
                <a:gridCol w="3688080">
                  <a:extLst>
                    <a:ext uri="{9D8B030D-6E8A-4147-A177-3AD203B41FA5}">
                      <a16:colId xmlns:a16="http://schemas.microsoft.com/office/drawing/2014/main" val="1131472717"/>
                    </a:ext>
                  </a:extLst>
                </a:gridCol>
                <a:gridCol w="1797795">
                  <a:extLst>
                    <a:ext uri="{9D8B030D-6E8A-4147-A177-3AD203B41FA5}">
                      <a16:colId xmlns:a16="http://schemas.microsoft.com/office/drawing/2014/main" val="1001911906"/>
                    </a:ext>
                  </a:extLst>
                </a:gridCol>
                <a:gridCol w="2740952">
                  <a:extLst>
                    <a:ext uri="{9D8B030D-6E8A-4147-A177-3AD203B41FA5}">
                      <a16:colId xmlns:a16="http://schemas.microsoft.com/office/drawing/2014/main" val="1491538840"/>
                    </a:ext>
                  </a:extLst>
                </a:gridCol>
              </a:tblGrid>
              <a:tr h="380750">
                <a:tc>
                  <a:txBody>
                    <a:bodyPr/>
                    <a:lstStyle/>
                    <a:p>
                      <a:r>
                        <a:rPr lang="en-AU" dirty="0"/>
                        <a:t>Concept</a:t>
                      </a:r>
                    </a:p>
                  </a:txBody>
                  <a:tcPr/>
                </a:tc>
                <a:tc>
                  <a:txBody>
                    <a:bodyPr/>
                    <a:lstStyle/>
                    <a:p>
                      <a:r>
                        <a:rPr lang="en-AU" dirty="0"/>
                        <a:t>Comment</a:t>
                      </a:r>
                    </a:p>
                  </a:txBody>
                  <a:tcPr/>
                </a:tc>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sz="2000" dirty="0"/>
                        <a:t>Major Suit</a:t>
                      </a:r>
                    </a:p>
                  </a:txBody>
                  <a:tcPr/>
                </a:tc>
                <a:tc>
                  <a:txBody>
                    <a:bodyPr/>
                    <a:lstStyle/>
                    <a:p>
                      <a:r>
                        <a:rPr lang="en-AU" sz="2000" dirty="0"/>
                        <a:t>Spades or Hearts</a:t>
                      </a:r>
                    </a:p>
                  </a:txBody>
                  <a:tcPr/>
                </a:tc>
                <a:tc>
                  <a:txBody>
                    <a:bodyPr/>
                    <a:lstStyle/>
                    <a:p>
                      <a:r>
                        <a:rPr lang="en-AU" sz="2000" dirty="0"/>
                        <a:t>Minor Suit</a:t>
                      </a:r>
                    </a:p>
                  </a:txBody>
                  <a:tcPr/>
                </a:tc>
                <a:tc>
                  <a:txBody>
                    <a:bodyPr/>
                    <a:lstStyle/>
                    <a:p>
                      <a:r>
                        <a:rPr lang="en-AU" sz="2000" dirty="0"/>
                        <a:t>Diamonds or Clubs</a:t>
                      </a:r>
                    </a:p>
                  </a:txBody>
                  <a:tcPr/>
                </a:tc>
                <a:extLst>
                  <a:ext uri="{0D108BD9-81ED-4DB2-BD59-A6C34878D82A}">
                    <a16:rowId xmlns:a16="http://schemas.microsoft.com/office/drawing/2014/main" val="3495950867"/>
                  </a:ext>
                </a:extLst>
              </a:tr>
              <a:tr h="380750">
                <a:tc>
                  <a:txBody>
                    <a:bodyPr/>
                    <a:lstStyle/>
                    <a:p>
                      <a:r>
                        <a:rPr lang="en-AU" sz="2000" dirty="0"/>
                        <a:t>Opener</a:t>
                      </a:r>
                    </a:p>
                  </a:txBody>
                  <a:tcPr/>
                </a:tc>
                <a:tc>
                  <a:txBody>
                    <a:bodyPr/>
                    <a:lstStyle/>
                    <a:p>
                      <a:r>
                        <a:rPr lang="en-AU" sz="2000" dirty="0"/>
                        <a:t>Person who makes the first bid</a:t>
                      </a:r>
                    </a:p>
                  </a:txBody>
                  <a:tcPr/>
                </a:tc>
                <a:tc>
                  <a:txBody>
                    <a:bodyPr/>
                    <a:lstStyle/>
                    <a:p>
                      <a:r>
                        <a:rPr lang="en-AU" sz="2000" dirty="0"/>
                        <a:t>Responder</a:t>
                      </a:r>
                    </a:p>
                  </a:txBody>
                  <a:tcPr/>
                </a:tc>
                <a:tc>
                  <a:txBody>
                    <a:bodyPr/>
                    <a:lstStyle/>
                    <a:p>
                      <a:r>
                        <a:rPr lang="en-AU" sz="2000" dirty="0"/>
                        <a:t>Opener’s partner</a:t>
                      </a:r>
                    </a:p>
                  </a:txBody>
                  <a:tcPr/>
                </a:tc>
                <a:extLst>
                  <a:ext uri="{0D108BD9-81ED-4DB2-BD59-A6C34878D82A}">
                    <a16:rowId xmlns:a16="http://schemas.microsoft.com/office/drawing/2014/main" val="3837922582"/>
                  </a:ext>
                </a:extLst>
              </a:tr>
              <a:tr h="380750">
                <a:tc>
                  <a:txBody>
                    <a:bodyPr/>
                    <a:lstStyle/>
                    <a:p>
                      <a:r>
                        <a:rPr lang="en-AU" sz="2000" dirty="0"/>
                        <a:t>Overcaller</a:t>
                      </a:r>
                    </a:p>
                  </a:txBody>
                  <a:tcPr/>
                </a:tc>
                <a:tc>
                  <a:txBody>
                    <a:bodyPr/>
                    <a:lstStyle/>
                    <a:p>
                      <a:r>
                        <a:rPr lang="en-AU" sz="2000" dirty="0"/>
                        <a:t>First opponent to bid</a:t>
                      </a:r>
                    </a:p>
                  </a:txBody>
                  <a:tcPr/>
                </a:tc>
                <a:tc>
                  <a:txBody>
                    <a:bodyPr/>
                    <a:lstStyle/>
                    <a:p>
                      <a:r>
                        <a:rPr lang="en-AU" sz="2000" dirty="0"/>
                        <a:t>Advancer</a:t>
                      </a:r>
                    </a:p>
                  </a:txBody>
                  <a:tcPr/>
                </a:tc>
                <a:tc>
                  <a:txBody>
                    <a:bodyPr/>
                    <a:lstStyle/>
                    <a:p>
                      <a:r>
                        <a:rPr lang="en-AU" sz="2000" dirty="0" err="1"/>
                        <a:t>Overcaller’s</a:t>
                      </a:r>
                      <a:r>
                        <a:rPr lang="en-AU" sz="2000" dirty="0"/>
                        <a:t> partner</a:t>
                      </a:r>
                    </a:p>
                  </a:txBody>
                  <a:tcPr/>
                </a:tc>
                <a:extLst>
                  <a:ext uri="{0D108BD9-81ED-4DB2-BD59-A6C34878D82A}">
                    <a16:rowId xmlns:a16="http://schemas.microsoft.com/office/drawing/2014/main" val="1373193758"/>
                  </a:ext>
                </a:extLst>
              </a:tr>
              <a:tr h="380750">
                <a:tc>
                  <a:txBody>
                    <a:bodyPr/>
                    <a:lstStyle/>
                    <a:p>
                      <a:r>
                        <a:rPr lang="en-AU" sz="2000" dirty="0"/>
                        <a:t>Fit</a:t>
                      </a:r>
                    </a:p>
                  </a:txBody>
                  <a:tcPr/>
                </a:tc>
                <a:tc>
                  <a:txBody>
                    <a:bodyPr/>
                    <a:lstStyle/>
                    <a:p>
                      <a:r>
                        <a:rPr lang="en-AU" sz="2000" dirty="0"/>
                        <a:t>8+ cards in a suit</a:t>
                      </a:r>
                    </a:p>
                  </a:txBody>
                  <a:tcPr/>
                </a:tc>
                <a:tc>
                  <a:txBody>
                    <a:bodyPr/>
                    <a:lstStyle/>
                    <a:p>
                      <a:endParaRPr lang="en-AU" sz="2000" dirty="0"/>
                    </a:p>
                  </a:txBody>
                  <a:tcPr/>
                </a:tc>
                <a:tc>
                  <a:txBody>
                    <a:bodyPr/>
                    <a:lstStyle/>
                    <a:p>
                      <a:endParaRPr lang="en-AU" sz="2000" dirty="0"/>
                    </a:p>
                  </a:txBody>
                  <a:tcPr/>
                </a:tc>
                <a:extLst>
                  <a:ext uri="{0D108BD9-81ED-4DB2-BD59-A6C34878D82A}">
                    <a16:rowId xmlns:a16="http://schemas.microsoft.com/office/drawing/2014/main" val="2948524653"/>
                  </a:ext>
                </a:extLst>
              </a:tr>
              <a:tr h="3807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686174092"/>
                  </a:ext>
                </a:extLst>
              </a:tr>
            </a:tbl>
          </a:graphicData>
        </a:graphic>
      </p:graphicFrame>
      <p:pic>
        <p:nvPicPr>
          <p:cNvPr id="7" name="Picture 6">
            <a:extLst>
              <a:ext uri="{FF2B5EF4-FFF2-40B4-BE49-F238E27FC236}">
                <a16:creationId xmlns:a16="http://schemas.microsoft.com/office/drawing/2014/main" id="{C552120E-E965-0A28-440A-D3AD0AC2CBB0}"/>
              </a:ext>
            </a:extLst>
          </p:cNvPr>
          <p:cNvPicPr>
            <a:picLocks noChangeAspect="1"/>
          </p:cNvPicPr>
          <p:nvPr/>
        </p:nvPicPr>
        <p:blipFill>
          <a:blip r:embed="rId3"/>
          <a:stretch>
            <a:fillRect/>
          </a:stretch>
        </p:blipFill>
        <p:spPr>
          <a:xfrm>
            <a:off x="28035" y="1729592"/>
            <a:ext cx="449619" cy="3398815"/>
          </a:xfrm>
          <a:prstGeom prst="rect">
            <a:avLst/>
          </a:prstGeom>
        </p:spPr>
      </p:pic>
      <p:sp>
        <p:nvSpPr>
          <p:cNvPr id="3" name="TextBox 2">
            <a:extLst>
              <a:ext uri="{FF2B5EF4-FFF2-40B4-BE49-F238E27FC236}">
                <a16:creationId xmlns:a16="http://schemas.microsoft.com/office/drawing/2014/main" id="{26027AFC-516F-6EEE-E671-E938B089C0F8}"/>
              </a:ext>
            </a:extLst>
          </p:cNvPr>
          <p:cNvSpPr txBox="1"/>
          <p:nvPr/>
        </p:nvSpPr>
        <p:spPr>
          <a:xfrm>
            <a:off x="1191489" y="5187142"/>
            <a:ext cx="9809018" cy="1200329"/>
          </a:xfrm>
          <a:prstGeom prst="rect">
            <a:avLst/>
          </a:prstGeom>
          <a:noFill/>
        </p:spPr>
        <p:txBody>
          <a:bodyPr wrap="square" rtlCol="0">
            <a:spAutoFit/>
          </a:bodyPr>
          <a:lstStyle/>
          <a:p>
            <a:r>
              <a:rPr lang="en-AU" dirty="0"/>
              <a:t>Notes from Dianne Samuel:</a:t>
            </a:r>
          </a:p>
          <a:p>
            <a:r>
              <a:rPr lang="en-AU" dirty="0"/>
              <a:t>There are 15 legal words in our bidding: “one, two, three, four, five, six, seven, spades, hearts, diamonds, clubs, no-trumps, pass, double, redouble”.  These are the only words we may use to communicate with partner</a:t>
            </a:r>
          </a:p>
        </p:txBody>
      </p:sp>
    </p:spTree>
    <p:extLst>
      <p:ext uri="{BB962C8B-B14F-4D97-AF65-F5344CB8AC3E}">
        <p14:creationId xmlns:p14="http://schemas.microsoft.com/office/powerpoint/2010/main" val="378112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70BF82F-C043-37B3-63D3-D6126E775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645B6-4AF6-973D-1CFF-863238122C0F}"/>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3:  Overview</a:t>
            </a:r>
            <a:endParaRPr lang="en-AU" sz="2800" dirty="0"/>
          </a:p>
        </p:txBody>
      </p:sp>
      <p:pic>
        <p:nvPicPr>
          <p:cNvPr id="4" name="Picture 3">
            <a:extLst>
              <a:ext uri="{FF2B5EF4-FFF2-40B4-BE49-F238E27FC236}">
                <a16:creationId xmlns:a16="http://schemas.microsoft.com/office/drawing/2014/main" id="{DCCBE221-FECC-602F-EEE0-B7F15E94DFB0}"/>
              </a:ext>
            </a:extLst>
          </p:cNvPr>
          <p:cNvPicPr>
            <a:picLocks noChangeAspect="1"/>
          </p:cNvPicPr>
          <p:nvPr/>
        </p:nvPicPr>
        <p:blipFill>
          <a:blip r:embed="rId3"/>
          <a:stretch>
            <a:fillRect/>
          </a:stretch>
        </p:blipFill>
        <p:spPr>
          <a:xfrm>
            <a:off x="183427" y="1514237"/>
            <a:ext cx="449619" cy="3398815"/>
          </a:xfrm>
          <a:prstGeom prst="rect">
            <a:avLst/>
          </a:prstGeom>
        </p:spPr>
      </p:pic>
      <p:sp>
        <p:nvSpPr>
          <p:cNvPr id="3" name="TextBox 2">
            <a:extLst>
              <a:ext uri="{FF2B5EF4-FFF2-40B4-BE49-F238E27FC236}">
                <a16:creationId xmlns:a16="http://schemas.microsoft.com/office/drawing/2014/main" id="{A5E7CB72-1DCE-818D-B7EA-7C559D7E7C54}"/>
              </a:ext>
            </a:extLst>
          </p:cNvPr>
          <p:cNvSpPr txBox="1"/>
          <p:nvPr/>
        </p:nvSpPr>
        <p:spPr>
          <a:xfrm>
            <a:off x="801111" y="3305671"/>
            <a:ext cx="9995877" cy="3139321"/>
          </a:xfrm>
          <a:prstGeom prst="rect">
            <a:avLst/>
          </a:prstGeom>
          <a:noFill/>
        </p:spPr>
        <p:txBody>
          <a:bodyPr wrap="square" rtlCol="0">
            <a:spAutoFit/>
          </a:bodyPr>
          <a:lstStyle/>
          <a:p>
            <a:r>
              <a:rPr lang="en-AU" dirty="0"/>
              <a:t>This Week we go through </a:t>
            </a:r>
            <a:r>
              <a:rPr lang="en-AU" b="1" dirty="0"/>
              <a:t>Chapter 3 </a:t>
            </a:r>
            <a:r>
              <a:rPr lang="en-AU" dirty="0"/>
              <a:t>of the book – it is mostly about </a:t>
            </a:r>
            <a:r>
              <a:rPr lang="en-AU" b="1" dirty="0"/>
              <a:t>responder’s</a:t>
            </a:r>
            <a:r>
              <a:rPr lang="en-AU" dirty="0"/>
              <a:t> bids:</a:t>
            </a:r>
          </a:p>
          <a:p>
            <a:endParaRPr lang="en-AU" dirty="0"/>
          </a:p>
          <a:p>
            <a:r>
              <a:rPr lang="en-AU" dirty="0"/>
              <a:t>Bidding</a:t>
            </a:r>
          </a:p>
          <a:p>
            <a:pPr marL="285750" indent="-285750">
              <a:buFont typeface="Arial" panose="020B0604020202020204" pitchFamily="34" charset="0"/>
              <a:buChar char="•"/>
            </a:pPr>
            <a:r>
              <a:rPr lang="en-AU" dirty="0"/>
              <a:t>What is Game and why should we bid it</a:t>
            </a:r>
          </a:p>
          <a:p>
            <a:pPr marL="285750" indent="-285750">
              <a:buFont typeface="Arial" panose="020B0604020202020204" pitchFamily="34" charset="0"/>
              <a:buChar char="•"/>
            </a:pPr>
            <a:r>
              <a:rPr lang="en-AU" dirty="0"/>
              <a:t>How do we account for shapely hands in our bidding system – distribution points and total points</a:t>
            </a:r>
          </a:p>
          <a:p>
            <a:pPr marL="285750" indent="-285750">
              <a:buFont typeface="Arial" panose="020B0604020202020204" pitchFamily="34" charset="0"/>
              <a:buChar char="•"/>
            </a:pPr>
            <a:r>
              <a:rPr lang="en-AU" dirty="0"/>
              <a:t>Responders options when we have a fit</a:t>
            </a:r>
          </a:p>
          <a:p>
            <a:pPr marL="285750" indent="-285750">
              <a:buFont typeface="Arial" panose="020B0604020202020204" pitchFamily="34" charset="0"/>
              <a:buChar char="•"/>
            </a:pPr>
            <a:r>
              <a:rPr lang="en-AU" dirty="0"/>
              <a:t>Once we have a fit, both players should re-evaluate their hands</a:t>
            </a:r>
          </a:p>
          <a:p>
            <a:pPr marL="285750" indent="-285750">
              <a:buFont typeface="Arial" panose="020B0604020202020204" pitchFamily="34" charset="0"/>
              <a:buChar char="•"/>
            </a:pPr>
            <a:r>
              <a:rPr lang="en-AU" dirty="0"/>
              <a:t>The concept of a limit bid</a:t>
            </a:r>
          </a:p>
          <a:p>
            <a:pPr marL="285750" indent="-285750">
              <a:buFont typeface="Arial" panose="020B0604020202020204" pitchFamily="34" charset="0"/>
              <a:buChar char="•"/>
            </a:pPr>
            <a:endParaRPr lang="en-AU" dirty="0"/>
          </a:p>
          <a:p>
            <a:r>
              <a:rPr lang="en-AU" dirty="0"/>
              <a:t>Card Play Tips</a:t>
            </a:r>
          </a:p>
          <a:p>
            <a:pPr marL="285750" indent="-285750">
              <a:buFont typeface="Arial" panose="020B0604020202020204" pitchFamily="34" charset="0"/>
              <a:buChar char="•"/>
            </a:pPr>
            <a:r>
              <a:rPr lang="en-AU" dirty="0"/>
              <a:t>Honour from short hand</a:t>
            </a:r>
          </a:p>
        </p:txBody>
      </p:sp>
      <p:sp>
        <p:nvSpPr>
          <p:cNvPr id="5" name="TextBox 4">
            <a:extLst>
              <a:ext uri="{FF2B5EF4-FFF2-40B4-BE49-F238E27FC236}">
                <a16:creationId xmlns:a16="http://schemas.microsoft.com/office/drawing/2014/main" id="{655900B4-5F32-A739-F92E-5FC294F79A8E}"/>
              </a:ext>
            </a:extLst>
          </p:cNvPr>
          <p:cNvSpPr txBox="1"/>
          <p:nvPr/>
        </p:nvSpPr>
        <p:spPr>
          <a:xfrm>
            <a:off x="0" y="6488668"/>
            <a:ext cx="7093224" cy="369332"/>
          </a:xfrm>
          <a:prstGeom prst="rect">
            <a:avLst/>
          </a:prstGeom>
          <a:noFill/>
        </p:spPr>
        <p:txBody>
          <a:bodyPr wrap="none" rtlCol="0">
            <a:spAutoFit/>
          </a:bodyPr>
          <a:lstStyle/>
          <a:p>
            <a:r>
              <a:rPr lang="en-AU" dirty="0"/>
              <a:t>Concepts: Game; distribution pts; Total Points (TP); limit bids; re-evaluate </a:t>
            </a:r>
          </a:p>
        </p:txBody>
      </p:sp>
      <p:graphicFrame>
        <p:nvGraphicFramePr>
          <p:cNvPr id="6" name="Table 5">
            <a:extLst>
              <a:ext uri="{FF2B5EF4-FFF2-40B4-BE49-F238E27FC236}">
                <a16:creationId xmlns:a16="http://schemas.microsoft.com/office/drawing/2014/main" id="{19DA8DF6-9058-3B05-023A-41D82B277626}"/>
              </a:ext>
            </a:extLst>
          </p:cNvPr>
          <p:cNvGraphicFramePr>
            <a:graphicFrameLocks noGrp="1"/>
          </p:cNvGraphicFramePr>
          <p:nvPr>
            <p:extLst>
              <p:ext uri="{D42A27DB-BD31-4B8C-83A1-F6EECF244321}">
                <p14:modId xmlns:p14="http://schemas.microsoft.com/office/powerpoint/2010/main" val="919273762"/>
              </p:ext>
            </p:extLst>
          </p:nvPr>
        </p:nvGraphicFramePr>
        <p:xfrm>
          <a:off x="1514042" y="767715"/>
          <a:ext cx="9153957" cy="2494280"/>
        </p:xfrm>
        <a:graphic>
          <a:graphicData uri="http://schemas.openxmlformats.org/drawingml/2006/table">
            <a:tbl>
              <a:tblPr firstRow="1" bandRow="1">
                <a:tableStyleId>{5940675A-B579-460E-94D1-54222C63F5DA}</a:tableStyleId>
              </a:tblPr>
              <a:tblGrid>
                <a:gridCol w="1446566">
                  <a:extLst>
                    <a:ext uri="{9D8B030D-6E8A-4147-A177-3AD203B41FA5}">
                      <a16:colId xmlns:a16="http://schemas.microsoft.com/office/drawing/2014/main" val="2549194128"/>
                    </a:ext>
                  </a:extLst>
                </a:gridCol>
                <a:gridCol w="910801">
                  <a:extLst>
                    <a:ext uri="{9D8B030D-6E8A-4147-A177-3AD203B41FA5}">
                      <a16:colId xmlns:a16="http://schemas.microsoft.com/office/drawing/2014/main" val="1163382039"/>
                    </a:ext>
                  </a:extLst>
                </a:gridCol>
                <a:gridCol w="2281741">
                  <a:extLst>
                    <a:ext uri="{9D8B030D-6E8A-4147-A177-3AD203B41FA5}">
                      <a16:colId xmlns:a16="http://schemas.microsoft.com/office/drawing/2014/main" val="1171926373"/>
                    </a:ext>
                  </a:extLst>
                </a:gridCol>
                <a:gridCol w="962025">
                  <a:extLst>
                    <a:ext uri="{9D8B030D-6E8A-4147-A177-3AD203B41FA5}">
                      <a16:colId xmlns:a16="http://schemas.microsoft.com/office/drawing/2014/main" val="709872899"/>
                    </a:ext>
                  </a:extLst>
                </a:gridCol>
                <a:gridCol w="2609850">
                  <a:extLst>
                    <a:ext uri="{9D8B030D-6E8A-4147-A177-3AD203B41FA5}">
                      <a16:colId xmlns:a16="http://schemas.microsoft.com/office/drawing/2014/main" val="240461453"/>
                    </a:ext>
                  </a:extLst>
                </a:gridCol>
                <a:gridCol w="942974">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r>
                        <a:rPr lang="en-AU" sz="1800" dirty="0"/>
                        <a:t> </a:t>
                      </a:r>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CC"/>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FFFF"/>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CC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CCFF"/>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3686519739"/>
                  </a:ext>
                </a:extLst>
              </a:tr>
              <a:tr h="370840">
                <a:tc>
                  <a:txBody>
                    <a:bodyPr/>
                    <a:lstStyle/>
                    <a:p>
                      <a:pPr algn="ctr"/>
                      <a:r>
                        <a:rPr lang="en-AU" sz="1800" dirty="0"/>
                        <a:t>Overcaller</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463604596"/>
                  </a:ext>
                </a:extLst>
              </a:tr>
            </a:tbl>
          </a:graphicData>
        </a:graphic>
      </p:graphicFrame>
    </p:spTree>
    <p:extLst>
      <p:ext uri="{BB962C8B-B14F-4D97-AF65-F5344CB8AC3E}">
        <p14:creationId xmlns:p14="http://schemas.microsoft.com/office/powerpoint/2010/main" val="222740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70BF82F-C043-37B3-63D3-D6126E775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645B6-4AF6-973D-1CFF-863238122C0F}"/>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3:  What is Game and why ?</a:t>
            </a:r>
            <a:endParaRPr lang="en-AU" sz="2800" dirty="0"/>
          </a:p>
        </p:txBody>
      </p:sp>
      <p:pic>
        <p:nvPicPr>
          <p:cNvPr id="4" name="Picture 3">
            <a:extLst>
              <a:ext uri="{FF2B5EF4-FFF2-40B4-BE49-F238E27FC236}">
                <a16:creationId xmlns:a16="http://schemas.microsoft.com/office/drawing/2014/main" id="{DCCBE221-FECC-602F-EEE0-B7F15E94DFB0}"/>
              </a:ext>
            </a:extLst>
          </p:cNvPr>
          <p:cNvPicPr>
            <a:picLocks noChangeAspect="1"/>
          </p:cNvPicPr>
          <p:nvPr/>
        </p:nvPicPr>
        <p:blipFill>
          <a:blip r:embed="rId3"/>
          <a:stretch>
            <a:fillRect/>
          </a:stretch>
        </p:blipFill>
        <p:spPr>
          <a:xfrm>
            <a:off x="11613427" y="1514238"/>
            <a:ext cx="449619" cy="3398815"/>
          </a:xfrm>
          <a:prstGeom prst="rect">
            <a:avLst/>
          </a:prstGeom>
        </p:spPr>
      </p:pic>
      <p:sp>
        <p:nvSpPr>
          <p:cNvPr id="3" name="TextBox 2">
            <a:extLst>
              <a:ext uri="{FF2B5EF4-FFF2-40B4-BE49-F238E27FC236}">
                <a16:creationId xmlns:a16="http://schemas.microsoft.com/office/drawing/2014/main" id="{A5E7CB72-1DCE-818D-B7EA-7C559D7E7C54}"/>
              </a:ext>
            </a:extLst>
          </p:cNvPr>
          <p:cNvSpPr txBox="1"/>
          <p:nvPr/>
        </p:nvSpPr>
        <p:spPr>
          <a:xfrm>
            <a:off x="506436" y="1367764"/>
            <a:ext cx="1354406" cy="369332"/>
          </a:xfrm>
          <a:prstGeom prst="rect">
            <a:avLst/>
          </a:prstGeom>
          <a:noFill/>
        </p:spPr>
        <p:txBody>
          <a:bodyPr wrap="square" rtlCol="0">
            <a:spAutoFit/>
          </a:bodyPr>
          <a:lstStyle/>
          <a:p>
            <a:r>
              <a:rPr lang="en-AU" dirty="0"/>
              <a:t>Scoring</a:t>
            </a:r>
          </a:p>
        </p:txBody>
      </p:sp>
      <p:sp>
        <p:nvSpPr>
          <p:cNvPr id="5" name="TextBox 4">
            <a:extLst>
              <a:ext uri="{FF2B5EF4-FFF2-40B4-BE49-F238E27FC236}">
                <a16:creationId xmlns:a16="http://schemas.microsoft.com/office/drawing/2014/main" id="{655900B4-5F32-A739-F92E-5FC294F79A8E}"/>
              </a:ext>
            </a:extLst>
          </p:cNvPr>
          <p:cNvSpPr txBox="1"/>
          <p:nvPr/>
        </p:nvSpPr>
        <p:spPr>
          <a:xfrm>
            <a:off x="0" y="6488668"/>
            <a:ext cx="5877098" cy="369332"/>
          </a:xfrm>
          <a:prstGeom prst="rect">
            <a:avLst/>
          </a:prstGeom>
          <a:noFill/>
        </p:spPr>
        <p:txBody>
          <a:bodyPr wrap="square" rtlCol="0">
            <a:spAutoFit/>
          </a:bodyPr>
          <a:lstStyle/>
          <a:p>
            <a:r>
              <a:rPr lang="en-AU" dirty="0"/>
              <a:t>Concepts: Game.  Asides: vulnerability (0NEB). Game force</a:t>
            </a:r>
          </a:p>
        </p:txBody>
      </p:sp>
      <p:graphicFrame>
        <p:nvGraphicFramePr>
          <p:cNvPr id="8" name="Table 7">
            <a:extLst>
              <a:ext uri="{FF2B5EF4-FFF2-40B4-BE49-F238E27FC236}">
                <a16:creationId xmlns:a16="http://schemas.microsoft.com/office/drawing/2014/main" id="{8D5A9872-2E1F-BC81-383E-2AE1B91AC2E1}"/>
              </a:ext>
            </a:extLst>
          </p:cNvPr>
          <p:cNvGraphicFramePr>
            <a:graphicFrameLocks noGrp="1"/>
          </p:cNvGraphicFramePr>
          <p:nvPr>
            <p:extLst>
              <p:ext uri="{D42A27DB-BD31-4B8C-83A1-F6EECF244321}">
                <p14:modId xmlns:p14="http://schemas.microsoft.com/office/powerpoint/2010/main" val="74201615"/>
              </p:ext>
            </p:extLst>
          </p:nvPr>
        </p:nvGraphicFramePr>
        <p:xfrm>
          <a:off x="1637322" y="726019"/>
          <a:ext cx="6969759" cy="1752600"/>
        </p:xfrm>
        <a:graphic>
          <a:graphicData uri="http://schemas.openxmlformats.org/drawingml/2006/table">
            <a:tbl>
              <a:tblPr firstRow="1" bandRow="1">
                <a:tableStyleId>{5C22544A-7EE6-4342-B048-85BDC9FD1C3A}</a:tableStyleId>
              </a:tblPr>
              <a:tblGrid>
                <a:gridCol w="3108550">
                  <a:extLst>
                    <a:ext uri="{9D8B030D-6E8A-4147-A177-3AD203B41FA5}">
                      <a16:colId xmlns:a16="http://schemas.microsoft.com/office/drawing/2014/main" val="3523073770"/>
                    </a:ext>
                  </a:extLst>
                </a:gridCol>
                <a:gridCol w="1883931">
                  <a:extLst>
                    <a:ext uri="{9D8B030D-6E8A-4147-A177-3AD203B41FA5}">
                      <a16:colId xmlns:a16="http://schemas.microsoft.com/office/drawing/2014/main" val="3417813008"/>
                    </a:ext>
                  </a:extLst>
                </a:gridCol>
                <a:gridCol w="1977278">
                  <a:extLst>
                    <a:ext uri="{9D8B030D-6E8A-4147-A177-3AD203B41FA5}">
                      <a16:colId xmlns:a16="http://schemas.microsoft.com/office/drawing/2014/main" val="1357563153"/>
                    </a:ext>
                  </a:extLst>
                </a:gridCol>
              </a:tblGrid>
              <a:tr h="370840">
                <a:tc>
                  <a:txBody>
                    <a:bodyPr/>
                    <a:lstStyle/>
                    <a:p>
                      <a:r>
                        <a:rPr lang="en-AU" dirty="0"/>
                        <a:t>Suit</a:t>
                      </a:r>
                    </a:p>
                  </a:txBody>
                  <a:tcPr/>
                </a:tc>
                <a:tc>
                  <a:txBody>
                    <a:bodyPr/>
                    <a:lstStyle/>
                    <a:p>
                      <a:r>
                        <a:rPr lang="en-AU" dirty="0"/>
                        <a:t>Pts per trick</a:t>
                      </a:r>
                    </a:p>
                  </a:txBody>
                  <a:tcPr/>
                </a:tc>
                <a:tc>
                  <a:txBody>
                    <a:bodyPr/>
                    <a:lstStyle/>
                    <a:p>
                      <a:r>
                        <a:rPr lang="en-AU" dirty="0"/>
                        <a:t>Contract &gt;=100 pts</a:t>
                      </a:r>
                    </a:p>
                  </a:txBody>
                  <a:tcPr/>
                </a:tc>
                <a:extLst>
                  <a:ext uri="{0D108BD9-81ED-4DB2-BD59-A6C34878D82A}">
                    <a16:rowId xmlns:a16="http://schemas.microsoft.com/office/drawing/2014/main" val="4125281332"/>
                  </a:ext>
                </a:extLst>
              </a:tr>
              <a:tr h="370840">
                <a:tc>
                  <a:txBody>
                    <a:bodyPr/>
                    <a:lstStyle/>
                    <a:p>
                      <a:r>
                        <a:rPr lang="en-AU" dirty="0"/>
                        <a:t>No Trumps</a:t>
                      </a:r>
                    </a:p>
                  </a:txBody>
                  <a:tcPr/>
                </a:tc>
                <a:tc>
                  <a:txBody>
                    <a:bodyPr/>
                    <a:lstStyle/>
                    <a:p>
                      <a:r>
                        <a:rPr lang="en-AU" dirty="0"/>
                        <a:t>40 for first; 30 for each subsequent</a:t>
                      </a:r>
                    </a:p>
                  </a:txBody>
                  <a:tcPr/>
                </a:tc>
                <a:tc>
                  <a:txBody>
                    <a:bodyPr/>
                    <a:lstStyle/>
                    <a:p>
                      <a:r>
                        <a:rPr lang="en-AU" dirty="0"/>
                        <a:t>3 NT</a:t>
                      </a:r>
                    </a:p>
                  </a:txBody>
                  <a:tcPr/>
                </a:tc>
                <a:extLst>
                  <a:ext uri="{0D108BD9-81ED-4DB2-BD59-A6C34878D82A}">
                    <a16:rowId xmlns:a16="http://schemas.microsoft.com/office/drawing/2014/main" val="4216891041"/>
                  </a:ext>
                </a:extLst>
              </a:tr>
              <a:tr h="370840">
                <a:tc>
                  <a:txBody>
                    <a:bodyPr/>
                    <a:lstStyle/>
                    <a:p>
                      <a:r>
                        <a:rPr lang="en-AU" dirty="0"/>
                        <a:t>Major suit (H or S)</a:t>
                      </a:r>
                    </a:p>
                  </a:txBody>
                  <a:tcPr/>
                </a:tc>
                <a:tc>
                  <a:txBody>
                    <a:bodyPr/>
                    <a:lstStyle/>
                    <a:p>
                      <a:r>
                        <a:rPr lang="en-AU" dirty="0"/>
                        <a:t>30</a:t>
                      </a:r>
                    </a:p>
                  </a:txBody>
                  <a:tcPr/>
                </a:tc>
                <a:tc>
                  <a:txBody>
                    <a:bodyPr/>
                    <a:lstStyle/>
                    <a:p>
                      <a:r>
                        <a:rPr lang="en-AU" dirty="0"/>
                        <a:t>4 S or H</a:t>
                      </a:r>
                    </a:p>
                  </a:txBody>
                  <a:tcPr/>
                </a:tc>
                <a:extLst>
                  <a:ext uri="{0D108BD9-81ED-4DB2-BD59-A6C34878D82A}">
                    <a16:rowId xmlns:a16="http://schemas.microsoft.com/office/drawing/2014/main" val="1773849928"/>
                  </a:ext>
                </a:extLst>
              </a:tr>
              <a:tr h="370840">
                <a:tc>
                  <a:txBody>
                    <a:bodyPr/>
                    <a:lstStyle/>
                    <a:p>
                      <a:r>
                        <a:rPr lang="en-AU" dirty="0"/>
                        <a:t>Minor suit (D or C)</a:t>
                      </a:r>
                    </a:p>
                  </a:txBody>
                  <a:tcPr/>
                </a:tc>
                <a:tc>
                  <a:txBody>
                    <a:bodyPr/>
                    <a:lstStyle/>
                    <a:p>
                      <a:r>
                        <a:rPr lang="en-AU" dirty="0"/>
                        <a:t>20</a:t>
                      </a:r>
                    </a:p>
                  </a:txBody>
                  <a:tcPr/>
                </a:tc>
                <a:tc>
                  <a:txBody>
                    <a:bodyPr/>
                    <a:lstStyle/>
                    <a:p>
                      <a:r>
                        <a:rPr lang="en-AU" dirty="0"/>
                        <a:t>5 D or C</a:t>
                      </a:r>
                    </a:p>
                  </a:txBody>
                  <a:tcPr/>
                </a:tc>
                <a:extLst>
                  <a:ext uri="{0D108BD9-81ED-4DB2-BD59-A6C34878D82A}">
                    <a16:rowId xmlns:a16="http://schemas.microsoft.com/office/drawing/2014/main" val="2251039804"/>
                  </a:ext>
                </a:extLst>
              </a:tr>
            </a:tbl>
          </a:graphicData>
        </a:graphic>
      </p:graphicFrame>
      <p:sp>
        <p:nvSpPr>
          <p:cNvPr id="9" name="TextBox 8">
            <a:extLst>
              <a:ext uri="{FF2B5EF4-FFF2-40B4-BE49-F238E27FC236}">
                <a16:creationId xmlns:a16="http://schemas.microsoft.com/office/drawing/2014/main" id="{0B405B85-8AF9-0758-BAEF-330D36C9FE30}"/>
              </a:ext>
            </a:extLst>
          </p:cNvPr>
          <p:cNvSpPr txBox="1"/>
          <p:nvPr/>
        </p:nvSpPr>
        <p:spPr>
          <a:xfrm>
            <a:off x="1098060" y="3446095"/>
            <a:ext cx="9995877" cy="646331"/>
          </a:xfrm>
          <a:prstGeom prst="rect">
            <a:avLst/>
          </a:prstGeom>
          <a:noFill/>
        </p:spPr>
        <p:txBody>
          <a:bodyPr wrap="square" rtlCol="0">
            <a:spAutoFit/>
          </a:bodyPr>
          <a:lstStyle/>
          <a:p>
            <a:endParaRPr lang="en-AU" dirty="0"/>
          </a:p>
          <a:p>
            <a:pPr marL="342900" indent="-342900">
              <a:buFont typeface="+mj-lt"/>
              <a:buAutoNum type="arabicPeriod" startAt="8"/>
            </a:pPr>
            <a:endParaRPr lang="en-AU" dirty="0"/>
          </a:p>
        </p:txBody>
      </p:sp>
      <p:sp>
        <p:nvSpPr>
          <p:cNvPr id="10" name="TextBox 9">
            <a:extLst>
              <a:ext uri="{FF2B5EF4-FFF2-40B4-BE49-F238E27FC236}">
                <a16:creationId xmlns:a16="http://schemas.microsoft.com/office/drawing/2014/main" id="{8152E66F-F818-D994-BFE7-93F54A68B35B}"/>
              </a:ext>
            </a:extLst>
          </p:cNvPr>
          <p:cNvSpPr txBox="1"/>
          <p:nvPr/>
        </p:nvSpPr>
        <p:spPr>
          <a:xfrm>
            <a:off x="1533651" y="3125509"/>
            <a:ext cx="5182109" cy="2031325"/>
          </a:xfrm>
          <a:prstGeom prst="rect">
            <a:avLst/>
          </a:prstGeom>
          <a:noFill/>
        </p:spPr>
        <p:txBody>
          <a:bodyPr wrap="square" rtlCol="0">
            <a:spAutoFit/>
          </a:bodyPr>
          <a:lstStyle/>
          <a:p>
            <a:r>
              <a:rPr lang="en-AU" dirty="0"/>
              <a:t>Game</a:t>
            </a:r>
          </a:p>
          <a:p>
            <a:pPr marL="285750" indent="-285750">
              <a:buFontTx/>
              <a:buChar char="-"/>
            </a:pPr>
            <a:r>
              <a:rPr lang="en-AU" dirty="0"/>
              <a:t>Bidding and making a contract worth </a:t>
            </a:r>
            <a:r>
              <a:rPr lang="en-AU" b="1" dirty="0"/>
              <a:t>100 points</a:t>
            </a:r>
            <a:r>
              <a:rPr lang="en-AU" dirty="0"/>
              <a:t> or more (see above)</a:t>
            </a:r>
          </a:p>
          <a:p>
            <a:pPr marL="285750" indent="-285750">
              <a:buFontTx/>
              <a:buChar char="-"/>
            </a:pPr>
            <a:r>
              <a:rPr lang="en-AU" dirty="0"/>
              <a:t>Scores </a:t>
            </a:r>
            <a:r>
              <a:rPr lang="en-AU" b="1" dirty="0"/>
              <a:t>300 bonus points </a:t>
            </a:r>
            <a:r>
              <a:rPr lang="en-AU" dirty="0"/>
              <a:t>if not vulnerable and </a:t>
            </a:r>
            <a:r>
              <a:rPr lang="en-AU" b="1" dirty="0"/>
              <a:t>500 bonus points </a:t>
            </a:r>
            <a:r>
              <a:rPr lang="en-AU" dirty="0"/>
              <a:t>if vulnerable</a:t>
            </a:r>
          </a:p>
          <a:p>
            <a:pPr marL="285750" indent="-285750">
              <a:buFontTx/>
              <a:buChar char="-"/>
            </a:pPr>
            <a:r>
              <a:rPr lang="en-AU" dirty="0"/>
              <a:t>Your team generally needs a certain number of points to make game</a:t>
            </a:r>
          </a:p>
        </p:txBody>
      </p:sp>
      <p:pic>
        <p:nvPicPr>
          <p:cNvPr id="11" name="Picture 10">
            <a:extLst>
              <a:ext uri="{FF2B5EF4-FFF2-40B4-BE49-F238E27FC236}">
                <a16:creationId xmlns:a16="http://schemas.microsoft.com/office/drawing/2014/main" id="{F539B005-EE5E-A6B1-771B-6633D605D5CD}"/>
              </a:ext>
            </a:extLst>
          </p:cNvPr>
          <p:cNvPicPr>
            <a:picLocks noChangeAspect="1"/>
          </p:cNvPicPr>
          <p:nvPr/>
        </p:nvPicPr>
        <p:blipFill>
          <a:blip r:embed="rId4"/>
          <a:stretch>
            <a:fillRect/>
          </a:stretch>
        </p:blipFill>
        <p:spPr>
          <a:xfrm>
            <a:off x="6811106" y="2704573"/>
            <a:ext cx="4282831" cy="3784095"/>
          </a:xfrm>
          <a:prstGeom prst="rect">
            <a:avLst/>
          </a:prstGeom>
        </p:spPr>
      </p:pic>
    </p:spTree>
    <p:extLst>
      <p:ext uri="{BB962C8B-B14F-4D97-AF65-F5344CB8AC3E}">
        <p14:creationId xmlns:p14="http://schemas.microsoft.com/office/powerpoint/2010/main" val="186614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70BF82F-C043-37B3-63D3-D6126E775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645B6-4AF6-973D-1CFF-863238122C0F}"/>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3:  Distribution points</a:t>
            </a:r>
            <a:endParaRPr lang="en-AU" sz="2800" dirty="0"/>
          </a:p>
        </p:txBody>
      </p:sp>
      <p:pic>
        <p:nvPicPr>
          <p:cNvPr id="4" name="Picture 3">
            <a:extLst>
              <a:ext uri="{FF2B5EF4-FFF2-40B4-BE49-F238E27FC236}">
                <a16:creationId xmlns:a16="http://schemas.microsoft.com/office/drawing/2014/main" id="{DCCBE221-FECC-602F-EEE0-B7F15E94DFB0}"/>
              </a:ext>
            </a:extLst>
          </p:cNvPr>
          <p:cNvPicPr>
            <a:picLocks noChangeAspect="1"/>
          </p:cNvPicPr>
          <p:nvPr/>
        </p:nvPicPr>
        <p:blipFill>
          <a:blip r:embed="rId3"/>
          <a:stretch>
            <a:fillRect/>
          </a:stretch>
        </p:blipFill>
        <p:spPr>
          <a:xfrm>
            <a:off x="88676" y="1729592"/>
            <a:ext cx="449619" cy="3398815"/>
          </a:xfrm>
          <a:prstGeom prst="rect">
            <a:avLst/>
          </a:prstGeom>
        </p:spPr>
      </p:pic>
      <p:sp>
        <p:nvSpPr>
          <p:cNvPr id="3" name="TextBox 2">
            <a:extLst>
              <a:ext uri="{FF2B5EF4-FFF2-40B4-BE49-F238E27FC236}">
                <a16:creationId xmlns:a16="http://schemas.microsoft.com/office/drawing/2014/main" id="{A5E7CB72-1DCE-818D-B7EA-7C559D7E7C54}"/>
              </a:ext>
            </a:extLst>
          </p:cNvPr>
          <p:cNvSpPr txBox="1"/>
          <p:nvPr/>
        </p:nvSpPr>
        <p:spPr>
          <a:xfrm>
            <a:off x="1029372" y="1129427"/>
            <a:ext cx="4829125" cy="1200329"/>
          </a:xfrm>
          <a:prstGeom prst="rect">
            <a:avLst/>
          </a:prstGeom>
          <a:noFill/>
        </p:spPr>
        <p:txBody>
          <a:bodyPr wrap="square" rtlCol="0">
            <a:spAutoFit/>
          </a:bodyPr>
          <a:lstStyle/>
          <a:p>
            <a:r>
              <a:rPr lang="en-AU" b="1" dirty="0"/>
              <a:t>NB: You may only count shortage points once you have found a fit</a:t>
            </a:r>
          </a:p>
          <a:p>
            <a:r>
              <a:rPr lang="en-AU" dirty="0"/>
              <a:t>You may count points for each suit which has a shortage</a:t>
            </a:r>
          </a:p>
        </p:txBody>
      </p:sp>
      <p:sp>
        <p:nvSpPr>
          <p:cNvPr id="5" name="TextBox 4">
            <a:extLst>
              <a:ext uri="{FF2B5EF4-FFF2-40B4-BE49-F238E27FC236}">
                <a16:creationId xmlns:a16="http://schemas.microsoft.com/office/drawing/2014/main" id="{655900B4-5F32-A739-F92E-5FC294F79A8E}"/>
              </a:ext>
            </a:extLst>
          </p:cNvPr>
          <p:cNvSpPr txBox="1"/>
          <p:nvPr/>
        </p:nvSpPr>
        <p:spPr>
          <a:xfrm>
            <a:off x="0" y="6488668"/>
            <a:ext cx="4005455" cy="369332"/>
          </a:xfrm>
          <a:prstGeom prst="rect">
            <a:avLst/>
          </a:prstGeom>
          <a:noFill/>
        </p:spPr>
        <p:txBody>
          <a:bodyPr wrap="none" rtlCol="0">
            <a:spAutoFit/>
          </a:bodyPr>
          <a:lstStyle/>
          <a:p>
            <a:r>
              <a:rPr lang="en-AU" dirty="0"/>
              <a:t>Concepts: Shortage pts; distribution pts</a:t>
            </a:r>
          </a:p>
        </p:txBody>
      </p:sp>
      <p:graphicFrame>
        <p:nvGraphicFramePr>
          <p:cNvPr id="6" name="Table 5">
            <a:extLst>
              <a:ext uri="{FF2B5EF4-FFF2-40B4-BE49-F238E27FC236}">
                <a16:creationId xmlns:a16="http://schemas.microsoft.com/office/drawing/2014/main" id="{16D8EF85-74EA-F34A-F91B-25B9AED03E55}"/>
              </a:ext>
            </a:extLst>
          </p:cNvPr>
          <p:cNvGraphicFramePr>
            <a:graphicFrameLocks noGrp="1"/>
          </p:cNvGraphicFramePr>
          <p:nvPr>
            <p:extLst>
              <p:ext uri="{D42A27DB-BD31-4B8C-83A1-F6EECF244321}">
                <p14:modId xmlns:p14="http://schemas.microsoft.com/office/powerpoint/2010/main" val="2396029827"/>
              </p:ext>
            </p:extLst>
          </p:nvPr>
        </p:nvGraphicFramePr>
        <p:xfrm>
          <a:off x="6211584" y="1156409"/>
          <a:ext cx="5174144" cy="1554480"/>
        </p:xfrm>
        <a:graphic>
          <a:graphicData uri="http://schemas.openxmlformats.org/drawingml/2006/table">
            <a:tbl>
              <a:tblPr firstRow="1" bandRow="1">
                <a:tableStyleId>{5C22544A-7EE6-4342-B048-85BDC9FD1C3A}</a:tableStyleId>
              </a:tblPr>
              <a:tblGrid>
                <a:gridCol w="1137679">
                  <a:extLst>
                    <a:ext uri="{9D8B030D-6E8A-4147-A177-3AD203B41FA5}">
                      <a16:colId xmlns:a16="http://schemas.microsoft.com/office/drawing/2014/main" val="3523073770"/>
                    </a:ext>
                  </a:extLst>
                </a:gridCol>
                <a:gridCol w="1566484">
                  <a:extLst>
                    <a:ext uri="{9D8B030D-6E8A-4147-A177-3AD203B41FA5}">
                      <a16:colId xmlns:a16="http://schemas.microsoft.com/office/drawing/2014/main" val="3417813008"/>
                    </a:ext>
                  </a:extLst>
                </a:gridCol>
                <a:gridCol w="2469981">
                  <a:extLst>
                    <a:ext uri="{9D8B030D-6E8A-4147-A177-3AD203B41FA5}">
                      <a16:colId xmlns:a16="http://schemas.microsoft.com/office/drawing/2014/main" val="1357563153"/>
                    </a:ext>
                  </a:extLst>
                </a:gridCol>
              </a:tblGrid>
              <a:tr h="358135">
                <a:tc>
                  <a:txBody>
                    <a:bodyPr/>
                    <a:lstStyle/>
                    <a:p>
                      <a:r>
                        <a:rPr lang="en-AU" dirty="0"/>
                        <a:t># Cards</a:t>
                      </a:r>
                    </a:p>
                  </a:txBody>
                  <a:tcPr/>
                </a:tc>
                <a:tc>
                  <a:txBody>
                    <a:bodyPr/>
                    <a:lstStyle/>
                    <a:p>
                      <a:r>
                        <a:rPr lang="en-AU" dirty="0"/>
                        <a:t>Term</a:t>
                      </a:r>
                    </a:p>
                  </a:txBody>
                  <a:tcPr/>
                </a:tc>
                <a:tc>
                  <a:txBody>
                    <a:bodyPr/>
                    <a:lstStyle/>
                    <a:p>
                      <a:r>
                        <a:rPr lang="en-AU" dirty="0"/>
                        <a:t>Shortage Pts</a:t>
                      </a:r>
                    </a:p>
                  </a:txBody>
                  <a:tcPr/>
                </a:tc>
                <a:extLst>
                  <a:ext uri="{0D108BD9-81ED-4DB2-BD59-A6C34878D82A}">
                    <a16:rowId xmlns:a16="http://schemas.microsoft.com/office/drawing/2014/main" val="4125281332"/>
                  </a:ext>
                </a:extLst>
              </a:tr>
              <a:tr h="370840">
                <a:tc>
                  <a:txBody>
                    <a:bodyPr/>
                    <a:lstStyle/>
                    <a:p>
                      <a:r>
                        <a:rPr lang="en-AU" sz="2000" dirty="0"/>
                        <a:t>2</a:t>
                      </a:r>
                    </a:p>
                  </a:txBody>
                  <a:tcPr/>
                </a:tc>
                <a:tc>
                  <a:txBody>
                    <a:bodyPr/>
                    <a:lstStyle/>
                    <a:p>
                      <a:r>
                        <a:rPr lang="en-AU" sz="2000" dirty="0"/>
                        <a:t>Doubleton</a:t>
                      </a:r>
                    </a:p>
                  </a:txBody>
                  <a:tcPr/>
                </a:tc>
                <a:tc>
                  <a:txBody>
                    <a:bodyPr/>
                    <a:lstStyle/>
                    <a:p>
                      <a:r>
                        <a:rPr lang="en-AU" sz="2000" dirty="0"/>
                        <a:t>1</a:t>
                      </a:r>
                    </a:p>
                  </a:txBody>
                  <a:tcPr/>
                </a:tc>
                <a:extLst>
                  <a:ext uri="{0D108BD9-81ED-4DB2-BD59-A6C34878D82A}">
                    <a16:rowId xmlns:a16="http://schemas.microsoft.com/office/drawing/2014/main" val="4216891041"/>
                  </a:ext>
                </a:extLst>
              </a:tr>
              <a:tr h="370840">
                <a:tc>
                  <a:txBody>
                    <a:bodyPr/>
                    <a:lstStyle/>
                    <a:p>
                      <a:r>
                        <a:rPr lang="en-AU" sz="2000" dirty="0"/>
                        <a:t>1</a:t>
                      </a:r>
                    </a:p>
                  </a:txBody>
                  <a:tcPr/>
                </a:tc>
                <a:tc>
                  <a:txBody>
                    <a:bodyPr/>
                    <a:lstStyle/>
                    <a:p>
                      <a:r>
                        <a:rPr lang="en-AU" sz="2000" dirty="0"/>
                        <a:t>Singleton</a:t>
                      </a:r>
                    </a:p>
                  </a:txBody>
                  <a:tcPr/>
                </a:tc>
                <a:tc>
                  <a:txBody>
                    <a:bodyPr/>
                    <a:lstStyle/>
                    <a:p>
                      <a:r>
                        <a:rPr lang="en-AU" sz="2000" dirty="0"/>
                        <a:t>3</a:t>
                      </a:r>
                    </a:p>
                  </a:txBody>
                  <a:tcPr/>
                </a:tc>
                <a:extLst>
                  <a:ext uri="{0D108BD9-81ED-4DB2-BD59-A6C34878D82A}">
                    <a16:rowId xmlns:a16="http://schemas.microsoft.com/office/drawing/2014/main" val="1773849928"/>
                  </a:ext>
                </a:extLst>
              </a:tr>
              <a:tr h="370840">
                <a:tc>
                  <a:txBody>
                    <a:bodyPr/>
                    <a:lstStyle/>
                    <a:p>
                      <a:r>
                        <a:rPr lang="en-AU" sz="2000" dirty="0"/>
                        <a:t>0</a:t>
                      </a:r>
                    </a:p>
                  </a:txBody>
                  <a:tcPr/>
                </a:tc>
                <a:tc>
                  <a:txBody>
                    <a:bodyPr/>
                    <a:lstStyle/>
                    <a:p>
                      <a:r>
                        <a:rPr lang="en-AU" sz="2000" dirty="0"/>
                        <a:t>Void</a:t>
                      </a:r>
                    </a:p>
                  </a:txBody>
                  <a:tcPr/>
                </a:tc>
                <a:tc>
                  <a:txBody>
                    <a:bodyPr/>
                    <a:lstStyle/>
                    <a:p>
                      <a:r>
                        <a:rPr lang="en-AU" sz="2000" dirty="0"/>
                        <a:t>5</a:t>
                      </a:r>
                    </a:p>
                  </a:txBody>
                  <a:tcPr/>
                </a:tc>
                <a:extLst>
                  <a:ext uri="{0D108BD9-81ED-4DB2-BD59-A6C34878D82A}">
                    <a16:rowId xmlns:a16="http://schemas.microsoft.com/office/drawing/2014/main" val="2251039804"/>
                  </a:ext>
                </a:extLst>
              </a:tr>
            </a:tbl>
          </a:graphicData>
        </a:graphic>
      </p:graphicFrame>
      <p:sp>
        <p:nvSpPr>
          <p:cNvPr id="8" name="TextBox 7">
            <a:extLst>
              <a:ext uri="{FF2B5EF4-FFF2-40B4-BE49-F238E27FC236}">
                <a16:creationId xmlns:a16="http://schemas.microsoft.com/office/drawing/2014/main" id="{C9799C84-9CAC-C4EC-B860-D326A8D8DFE1}"/>
              </a:ext>
            </a:extLst>
          </p:cNvPr>
          <p:cNvSpPr txBox="1"/>
          <p:nvPr/>
        </p:nvSpPr>
        <p:spPr>
          <a:xfrm>
            <a:off x="1098061" y="2974999"/>
            <a:ext cx="6064740" cy="369332"/>
          </a:xfrm>
          <a:prstGeom prst="rect">
            <a:avLst/>
          </a:prstGeom>
          <a:noFill/>
        </p:spPr>
        <p:txBody>
          <a:bodyPr wrap="square" rtlCol="0">
            <a:spAutoFit/>
          </a:bodyPr>
          <a:lstStyle/>
          <a:p>
            <a:r>
              <a:rPr lang="en-AU" dirty="0"/>
              <a:t>Add your HCP and your shortage points to get </a:t>
            </a:r>
            <a:r>
              <a:rPr lang="en-AU" b="1" dirty="0"/>
              <a:t>Total Points (TP)</a:t>
            </a:r>
          </a:p>
        </p:txBody>
      </p:sp>
      <p:graphicFrame>
        <p:nvGraphicFramePr>
          <p:cNvPr id="9" name="Table 8">
            <a:extLst>
              <a:ext uri="{FF2B5EF4-FFF2-40B4-BE49-F238E27FC236}">
                <a16:creationId xmlns:a16="http://schemas.microsoft.com/office/drawing/2014/main" id="{BEF8EDCA-06D4-E9F5-97A7-D786C9BA278A}"/>
              </a:ext>
            </a:extLst>
          </p:cNvPr>
          <p:cNvGraphicFramePr>
            <a:graphicFrameLocks noGrp="1"/>
          </p:cNvGraphicFramePr>
          <p:nvPr>
            <p:extLst>
              <p:ext uri="{D42A27DB-BD31-4B8C-83A1-F6EECF244321}">
                <p14:modId xmlns:p14="http://schemas.microsoft.com/office/powerpoint/2010/main" val="3401155650"/>
              </p:ext>
            </p:extLst>
          </p:nvPr>
        </p:nvGraphicFramePr>
        <p:xfrm>
          <a:off x="1230567" y="3659973"/>
          <a:ext cx="6502400" cy="18288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4 3 </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8 7 6 3 2</a:t>
                      </a:r>
                    </a:p>
                    <a:p>
                      <a:r>
                        <a:rPr lang="en-AU" sz="1800" dirty="0">
                          <a:latin typeface="+mn-lt"/>
                          <a:cs typeface="Arial" panose="020B0604020202020204" pitchFamily="34" charset="0"/>
                        </a:rPr>
                        <a:t>♣ 9 6</a:t>
                      </a:r>
                      <a:endParaRPr lang="en-AU" sz="1800" dirty="0">
                        <a:latin typeface="+mn-lt"/>
                      </a:endParaRPr>
                    </a:p>
                  </a:txBody>
                  <a:tcPr/>
                </a:tc>
                <a:tc>
                  <a:txBody>
                    <a:bodyPr/>
                    <a:lstStyle/>
                    <a:p>
                      <a:r>
                        <a:rPr lang="en-AU" sz="1800" dirty="0">
                          <a:latin typeface="+mn-lt"/>
                          <a:cs typeface="Arial" panose="020B0604020202020204" pitchFamily="34" charset="0"/>
                        </a:rPr>
                        <a:t>♠ 5 4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9 </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8 7 4 3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J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10 9 8 5</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8</a:t>
                      </a:r>
                      <a:endParaRPr lang="en-AU" sz="1800" dirty="0">
                        <a:latin typeface="+mn-lt"/>
                      </a:endParaRPr>
                    </a:p>
                  </a:txBody>
                  <a:tcPr/>
                </a:tc>
                <a:tc>
                  <a:txBody>
                    <a:bodyPr/>
                    <a:lstStyle/>
                    <a:p>
                      <a:r>
                        <a:rPr lang="en-AU" sz="1800" dirty="0">
                          <a:latin typeface="+mn-lt"/>
                          <a:cs typeface="Arial" panose="020B0604020202020204" pitchFamily="34" charset="0"/>
                        </a:rPr>
                        <a:t>♠</a:t>
                      </a:r>
                      <a:r>
                        <a:rPr lang="en-AU" sz="1800" b="1" dirty="0">
                          <a:latin typeface="+mn-lt"/>
                          <a:cs typeface="Arial" panose="020B0604020202020204" pitchFamily="34" charset="0"/>
                        </a:rPr>
                        <a:t> J  </a:t>
                      </a:r>
                      <a:r>
                        <a:rPr lang="en-AU" sz="1800" dirty="0">
                          <a:latin typeface="+mn-lt"/>
                          <a:cs typeface="Arial" panose="020B0604020202020204" pitchFamily="34" charset="0"/>
                        </a:rPr>
                        <a:t>8 5 3 2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Q</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10 9 8 7 4 2</a:t>
                      </a:r>
                    </a:p>
                    <a:p>
                      <a:r>
                        <a:rPr lang="en-AU" sz="1800" dirty="0">
                          <a:latin typeface="+mn-lt"/>
                          <a:cs typeface="Arial" panose="020B0604020202020204" pitchFamily="34" charset="0"/>
                        </a:rPr>
                        <a:t>♣ </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0" name="TextBox 9">
            <a:extLst>
              <a:ext uri="{FF2B5EF4-FFF2-40B4-BE49-F238E27FC236}">
                <a16:creationId xmlns:a16="http://schemas.microsoft.com/office/drawing/2014/main" id="{FFDB2BF2-E88A-3D60-3EF5-E8A81856D4B4}"/>
              </a:ext>
            </a:extLst>
          </p:cNvPr>
          <p:cNvSpPr txBox="1"/>
          <p:nvPr/>
        </p:nvSpPr>
        <p:spPr>
          <a:xfrm>
            <a:off x="1029372" y="5712975"/>
            <a:ext cx="9995877" cy="646331"/>
          </a:xfrm>
          <a:prstGeom prst="rect">
            <a:avLst/>
          </a:prstGeom>
          <a:noFill/>
        </p:spPr>
        <p:txBody>
          <a:bodyPr wrap="square" rtlCol="0">
            <a:spAutoFit/>
          </a:bodyPr>
          <a:lstStyle/>
          <a:p>
            <a:r>
              <a:rPr lang="en-AU" dirty="0"/>
              <a:t>Why do we incorporate shortage points in trump contracts ?</a:t>
            </a:r>
          </a:p>
          <a:p>
            <a:r>
              <a:rPr lang="en-AU" dirty="0"/>
              <a:t>What things should you consider when including shortage points ?</a:t>
            </a:r>
          </a:p>
        </p:txBody>
      </p:sp>
      <p:sp>
        <p:nvSpPr>
          <p:cNvPr id="7" name="TextBox 6">
            <a:extLst>
              <a:ext uri="{FF2B5EF4-FFF2-40B4-BE49-F238E27FC236}">
                <a16:creationId xmlns:a16="http://schemas.microsoft.com/office/drawing/2014/main" id="{E3A7B16C-BA9F-C1C7-4F6D-EC71B313C8FF}"/>
              </a:ext>
            </a:extLst>
          </p:cNvPr>
          <p:cNvSpPr txBox="1"/>
          <p:nvPr/>
        </p:nvSpPr>
        <p:spPr>
          <a:xfrm>
            <a:off x="7914640" y="3891737"/>
            <a:ext cx="2946400" cy="1200329"/>
          </a:xfrm>
          <a:prstGeom prst="rect">
            <a:avLst/>
          </a:prstGeom>
          <a:noFill/>
        </p:spPr>
        <p:txBody>
          <a:bodyPr wrap="square" rtlCol="0">
            <a:spAutoFit/>
          </a:bodyPr>
          <a:lstStyle/>
          <a:p>
            <a:r>
              <a:rPr lang="en-AU" dirty="0"/>
              <a:t>Your partner opened 1</a:t>
            </a:r>
            <a:r>
              <a:rPr lang="en-AU" sz="1800" dirty="0">
                <a:latin typeface="+mn-lt"/>
                <a:cs typeface="Arial" panose="020B0604020202020204" pitchFamily="34" charset="0"/>
              </a:rPr>
              <a:t>♠.  Calculate your TP for each of these hands</a:t>
            </a:r>
            <a:endParaRPr lang="en-AU" dirty="0"/>
          </a:p>
          <a:p>
            <a:endParaRPr lang="en-AU" dirty="0"/>
          </a:p>
        </p:txBody>
      </p:sp>
    </p:spTree>
    <p:extLst>
      <p:ext uri="{BB962C8B-B14F-4D97-AF65-F5344CB8AC3E}">
        <p14:creationId xmlns:p14="http://schemas.microsoft.com/office/powerpoint/2010/main" val="1241015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6A34BBA-4450-483D-0C51-3BD1E97EE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C0D05-B375-83AE-3602-C882E3CFE898}"/>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3:  Responder’s Hand Evaluation</a:t>
            </a:r>
            <a:endParaRPr lang="en-AU" sz="2800" dirty="0"/>
          </a:p>
        </p:txBody>
      </p:sp>
      <p:pic>
        <p:nvPicPr>
          <p:cNvPr id="4" name="Picture 3">
            <a:extLst>
              <a:ext uri="{FF2B5EF4-FFF2-40B4-BE49-F238E27FC236}">
                <a16:creationId xmlns:a16="http://schemas.microsoft.com/office/drawing/2014/main" id="{E527F994-CADF-7CBE-95B0-BF2A7F9716C9}"/>
              </a:ext>
            </a:extLst>
          </p:cNvPr>
          <p:cNvPicPr>
            <a:picLocks noChangeAspect="1"/>
          </p:cNvPicPr>
          <p:nvPr/>
        </p:nvPicPr>
        <p:blipFill>
          <a:blip r:embed="rId3"/>
          <a:stretch>
            <a:fillRect/>
          </a:stretch>
        </p:blipFill>
        <p:spPr>
          <a:xfrm>
            <a:off x="11613427" y="1514238"/>
            <a:ext cx="449619" cy="3398815"/>
          </a:xfrm>
          <a:prstGeom prst="rect">
            <a:avLst/>
          </a:prstGeom>
        </p:spPr>
      </p:pic>
      <p:sp>
        <p:nvSpPr>
          <p:cNvPr id="3" name="TextBox 2">
            <a:extLst>
              <a:ext uri="{FF2B5EF4-FFF2-40B4-BE49-F238E27FC236}">
                <a16:creationId xmlns:a16="http://schemas.microsoft.com/office/drawing/2014/main" id="{05BE61F8-2BF0-B2E3-5D7C-0CFD148BF621}"/>
              </a:ext>
            </a:extLst>
          </p:cNvPr>
          <p:cNvSpPr txBox="1"/>
          <p:nvPr/>
        </p:nvSpPr>
        <p:spPr>
          <a:xfrm>
            <a:off x="1195754" y="1228487"/>
            <a:ext cx="9995877" cy="1477328"/>
          </a:xfrm>
          <a:prstGeom prst="rect">
            <a:avLst/>
          </a:prstGeom>
          <a:noFill/>
        </p:spPr>
        <p:txBody>
          <a:bodyPr wrap="square" rtlCol="0">
            <a:spAutoFit/>
          </a:bodyPr>
          <a:lstStyle/>
          <a:p>
            <a:r>
              <a:rPr lang="en-AU" dirty="0"/>
              <a:t>If you have found a fit, responder may include distribution points and use TP for her response</a:t>
            </a:r>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a:pPr>
            <a:endParaRPr lang="en-AU" dirty="0"/>
          </a:p>
          <a:p>
            <a:pPr marL="342900" indent="-342900">
              <a:buFont typeface="+mj-lt"/>
              <a:buAutoNum type="arabicPeriod" startAt="8"/>
            </a:pPr>
            <a:endParaRPr lang="en-AU" dirty="0"/>
          </a:p>
        </p:txBody>
      </p:sp>
      <p:sp>
        <p:nvSpPr>
          <p:cNvPr id="5" name="TextBox 4">
            <a:extLst>
              <a:ext uri="{FF2B5EF4-FFF2-40B4-BE49-F238E27FC236}">
                <a16:creationId xmlns:a16="http://schemas.microsoft.com/office/drawing/2014/main" id="{B06BD7C6-819A-0316-1426-FEAA463A2840}"/>
              </a:ext>
            </a:extLst>
          </p:cNvPr>
          <p:cNvSpPr txBox="1"/>
          <p:nvPr/>
        </p:nvSpPr>
        <p:spPr>
          <a:xfrm>
            <a:off x="0" y="6488668"/>
            <a:ext cx="3699411" cy="369332"/>
          </a:xfrm>
          <a:prstGeom prst="rect">
            <a:avLst/>
          </a:prstGeom>
          <a:noFill/>
        </p:spPr>
        <p:txBody>
          <a:bodyPr wrap="none" rtlCol="0">
            <a:spAutoFit/>
          </a:bodyPr>
          <a:lstStyle/>
          <a:p>
            <a:r>
              <a:rPr lang="en-AU" dirty="0"/>
              <a:t>Concepts: Total Points (TP); limit bids </a:t>
            </a:r>
          </a:p>
        </p:txBody>
      </p:sp>
      <p:graphicFrame>
        <p:nvGraphicFramePr>
          <p:cNvPr id="7" name="Table 6">
            <a:extLst>
              <a:ext uri="{FF2B5EF4-FFF2-40B4-BE49-F238E27FC236}">
                <a16:creationId xmlns:a16="http://schemas.microsoft.com/office/drawing/2014/main" id="{93C16415-FDB3-AB77-E66F-20A9FE40B140}"/>
              </a:ext>
            </a:extLst>
          </p:cNvPr>
          <p:cNvGraphicFramePr>
            <a:graphicFrameLocks noGrp="1"/>
          </p:cNvGraphicFramePr>
          <p:nvPr>
            <p:extLst>
              <p:ext uri="{D42A27DB-BD31-4B8C-83A1-F6EECF244321}">
                <p14:modId xmlns:p14="http://schemas.microsoft.com/office/powerpoint/2010/main" val="2083500975"/>
              </p:ext>
            </p:extLst>
          </p:nvPr>
        </p:nvGraphicFramePr>
        <p:xfrm>
          <a:off x="1438065" y="1718097"/>
          <a:ext cx="9315868" cy="1849120"/>
        </p:xfrm>
        <a:graphic>
          <a:graphicData uri="http://schemas.openxmlformats.org/drawingml/2006/table">
            <a:tbl>
              <a:tblPr firstRow="1" bandRow="1">
                <a:tableStyleId>{5C22544A-7EE6-4342-B048-85BDC9FD1C3A}</a:tableStyleId>
              </a:tblPr>
              <a:tblGrid>
                <a:gridCol w="2158575">
                  <a:extLst>
                    <a:ext uri="{9D8B030D-6E8A-4147-A177-3AD203B41FA5}">
                      <a16:colId xmlns:a16="http://schemas.microsoft.com/office/drawing/2014/main" val="3354850754"/>
                    </a:ext>
                  </a:extLst>
                </a:gridCol>
                <a:gridCol w="1493520">
                  <a:extLst>
                    <a:ext uri="{9D8B030D-6E8A-4147-A177-3AD203B41FA5}">
                      <a16:colId xmlns:a16="http://schemas.microsoft.com/office/drawing/2014/main" val="3537582556"/>
                    </a:ext>
                  </a:extLst>
                </a:gridCol>
                <a:gridCol w="5663773">
                  <a:extLst>
                    <a:ext uri="{9D8B030D-6E8A-4147-A177-3AD203B41FA5}">
                      <a16:colId xmlns:a16="http://schemas.microsoft.com/office/drawing/2014/main" val="3123372175"/>
                    </a:ext>
                  </a:extLst>
                </a:gridCol>
              </a:tblGrid>
              <a:tr h="333528">
                <a:tc>
                  <a:txBody>
                    <a:bodyPr/>
                    <a:lstStyle/>
                    <a:p>
                      <a:r>
                        <a:rPr lang="en-AU" dirty="0"/>
                        <a:t>Strength</a:t>
                      </a:r>
                    </a:p>
                  </a:txBody>
                  <a:tcPr/>
                </a:tc>
                <a:tc>
                  <a:txBody>
                    <a:bodyPr/>
                    <a:lstStyle/>
                    <a:p>
                      <a:r>
                        <a:rPr lang="en-AU" dirty="0"/>
                        <a:t>TP range</a:t>
                      </a:r>
                    </a:p>
                  </a:txBody>
                  <a:tcPr/>
                </a:tc>
                <a:tc>
                  <a:txBody>
                    <a:bodyPr/>
                    <a:lstStyle/>
                    <a:p>
                      <a:r>
                        <a:rPr lang="en-AU" dirty="0"/>
                        <a:t>Bid</a:t>
                      </a:r>
                    </a:p>
                  </a:txBody>
                  <a:tcPr/>
                </a:tc>
                <a:extLst>
                  <a:ext uri="{0D108BD9-81ED-4DB2-BD59-A6C34878D82A}">
                    <a16:rowId xmlns:a16="http://schemas.microsoft.com/office/drawing/2014/main" val="4180828440"/>
                  </a:ext>
                </a:extLst>
              </a:tr>
              <a:tr h="370840">
                <a:tc>
                  <a:txBody>
                    <a:bodyPr/>
                    <a:lstStyle/>
                    <a:p>
                      <a:r>
                        <a:rPr lang="en-AU" dirty="0"/>
                        <a:t>Disappointing :p</a:t>
                      </a:r>
                    </a:p>
                  </a:txBody>
                  <a:tcPr/>
                </a:tc>
                <a:tc>
                  <a:txBody>
                    <a:bodyPr/>
                    <a:lstStyle/>
                    <a:p>
                      <a:r>
                        <a:rPr lang="en-AU" dirty="0"/>
                        <a:t>0-5</a:t>
                      </a:r>
                    </a:p>
                  </a:txBody>
                  <a:tcPr/>
                </a:tc>
                <a:tc>
                  <a:txBody>
                    <a:bodyPr/>
                    <a:lstStyle/>
                    <a:p>
                      <a:r>
                        <a:rPr lang="en-AU" dirty="0"/>
                        <a:t>Pass</a:t>
                      </a:r>
                    </a:p>
                  </a:txBody>
                  <a:tcPr/>
                </a:tc>
                <a:extLst>
                  <a:ext uri="{0D108BD9-81ED-4DB2-BD59-A6C34878D82A}">
                    <a16:rowId xmlns:a16="http://schemas.microsoft.com/office/drawing/2014/main" val="2462754773"/>
                  </a:ext>
                </a:extLst>
              </a:tr>
              <a:tr h="370840">
                <a:tc>
                  <a:txBody>
                    <a:bodyPr/>
                    <a:lstStyle/>
                    <a:p>
                      <a:r>
                        <a:rPr lang="en-AU" dirty="0"/>
                        <a:t>Minimum</a:t>
                      </a:r>
                    </a:p>
                  </a:txBody>
                  <a:tcPr/>
                </a:tc>
                <a:tc>
                  <a:txBody>
                    <a:bodyPr/>
                    <a:lstStyle/>
                    <a:p>
                      <a:r>
                        <a:rPr lang="en-AU" dirty="0"/>
                        <a:t>6-10</a:t>
                      </a:r>
                    </a:p>
                  </a:txBody>
                  <a:tcPr/>
                </a:tc>
                <a:tc>
                  <a:txBody>
                    <a:bodyPr/>
                    <a:lstStyle/>
                    <a:p>
                      <a:r>
                        <a:rPr lang="en-AU" dirty="0"/>
                        <a:t>Raise one level (</a:t>
                      </a:r>
                      <a:r>
                        <a:rPr lang="en-AU" dirty="0" err="1"/>
                        <a:t>eg</a:t>
                      </a:r>
                      <a:r>
                        <a:rPr lang="en-AU" dirty="0"/>
                        <a:t> 2</a:t>
                      </a:r>
                      <a:r>
                        <a:rPr lang="en-AU" sz="1800" dirty="0">
                          <a:solidFill>
                            <a:srgbClr val="FF0000"/>
                          </a:solidFill>
                          <a:latin typeface="+mn-lt"/>
                          <a:cs typeface="Arial" panose="020B0604020202020204" pitchFamily="34" charset="0"/>
                        </a:rPr>
                        <a:t>♥</a:t>
                      </a:r>
                      <a:r>
                        <a:rPr lang="en-AU" dirty="0"/>
                        <a:t>)</a:t>
                      </a:r>
                    </a:p>
                  </a:txBody>
                  <a:tcPr/>
                </a:tc>
                <a:extLst>
                  <a:ext uri="{0D108BD9-81ED-4DB2-BD59-A6C34878D82A}">
                    <a16:rowId xmlns:a16="http://schemas.microsoft.com/office/drawing/2014/main" val="3305242579"/>
                  </a:ext>
                </a:extLst>
              </a:tr>
              <a:tr h="370840">
                <a:tc>
                  <a:txBody>
                    <a:bodyPr/>
                    <a:lstStyle/>
                    <a:p>
                      <a:r>
                        <a:rPr lang="en-AU" dirty="0"/>
                        <a:t>Invitational</a:t>
                      </a:r>
                    </a:p>
                  </a:txBody>
                  <a:tcPr/>
                </a:tc>
                <a:tc>
                  <a:txBody>
                    <a:bodyPr/>
                    <a:lstStyle/>
                    <a:p>
                      <a:r>
                        <a:rPr lang="en-AU" dirty="0"/>
                        <a:t>11-12</a:t>
                      </a:r>
                    </a:p>
                  </a:txBody>
                  <a:tcPr/>
                </a:tc>
                <a:tc>
                  <a:txBody>
                    <a:bodyPr/>
                    <a:lstStyle/>
                    <a:p>
                      <a:r>
                        <a:rPr lang="en-AU" dirty="0"/>
                        <a:t>Raise two levels (invite </a:t>
                      </a:r>
                      <a:r>
                        <a:rPr lang="en-AU" dirty="0" err="1"/>
                        <a:t>eg</a:t>
                      </a:r>
                      <a:r>
                        <a:rPr lang="en-AU" dirty="0"/>
                        <a:t> 3</a:t>
                      </a:r>
                      <a:r>
                        <a:rPr lang="en-AU" sz="1800" dirty="0">
                          <a:solidFill>
                            <a:srgbClr val="FF0000"/>
                          </a:solidFill>
                          <a:latin typeface="+mn-lt"/>
                          <a:cs typeface="Arial" panose="020B0604020202020204" pitchFamily="34" charset="0"/>
                        </a:rPr>
                        <a:t>♥</a:t>
                      </a:r>
                      <a:r>
                        <a:rPr lang="en-AU" dirty="0"/>
                        <a:t>) and let partner decide.</a:t>
                      </a:r>
                    </a:p>
                  </a:txBody>
                  <a:tcPr/>
                </a:tc>
                <a:extLst>
                  <a:ext uri="{0D108BD9-81ED-4DB2-BD59-A6C34878D82A}">
                    <a16:rowId xmlns:a16="http://schemas.microsoft.com/office/drawing/2014/main" val="3020021203"/>
                  </a:ext>
                </a:extLst>
              </a:tr>
              <a:tr h="370840">
                <a:tc>
                  <a:txBody>
                    <a:bodyPr/>
                    <a:lstStyle/>
                    <a:p>
                      <a:r>
                        <a:rPr lang="en-AU" dirty="0"/>
                        <a:t>Maximum</a:t>
                      </a:r>
                    </a:p>
                  </a:txBody>
                  <a:tcPr/>
                </a:tc>
                <a:tc>
                  <a:txBody>
                    <a:bodyPr/>
                    <a:lstStyle/>
                    <a:p>
                      <a:r>
                        <a:rPr lang="en-AU" dirty="0"/>
                        <a:t>13+</a:t>
                      </a:r>
                    </a:p>
                  </a:txBody>
                  <a:tcPr/>
                </a:tc>
                <a:tc>
                  <a:txBody>
                    <a:bodyPr/>
                    <a:lstStyle/>
                    <a:p>
                      <a:r>
                        <a:rPr lang="en-AU" dirty="0"/>
                        <a:t>Bid Game (</a:t>
                      </a:r>
                      <a:r>
                        <a:rPr lang="en-AU" dirty="0" err="1"/>
                        <a:t>eg</a:t>
                      </a:r>
                      <a:r>
                        <a:rPr lang="en-AU" dirty="0"/>
                        <a:t> 4</a:t>
                      </a:r>
                      <a:r>
                        <a:rPr lang="en-AU" sz="1800" dirty="0">
                          <a:solidFill>
                            <a:srgbClr val="FF0000"/>
                          </a:solidFill>
                          <a:latin typeface="+mn-lt"/>
                          <a:cs typeface="Arial" panose="020B0604020202020204" pitchFamily="34" charset="0"/>
                        </a:rPr>
                        <a:t>♥</a:t>
                      </a:r>
                      <a:r>
                        <a:rPr lang="en-AU" dirty="0"/>
                        <a:t>)</a:t>
                      </a:r>
                    </a:p>
                  </a:txBody>
                  <a:tcPr/>
                </a:tc>
                <a:extLst>
                  <a:ext uri="{0D108BD9-81ED-4DB2-BD59-A6C34878D82A}">
                    <a16:rowId xmlns:a16="http://schemas.microsoft.com/office/drawing/2014/main" val="2780658"/>
                  </a:ext>
                </a:extLst>
              </a:tr>
            </a:tbl>
          </a:graphicData>
        </a:graphic>
      </p:graphicFrame>
      <p:graphicFrame>
        <p:nvGraphicFramePr>
          <p:cNvPr id="8" name="Table 7">
            <a:extLst>
              <a:ext uri="{FF2B5EF4-FFF2-40B4-BE49-F238E27FC236}">
                <a16:creationId xmlns:a16="http://schemas.microsoft.com/office/drawing/2014/main" id="{AC810020-2D49-1C4C-D70D-92708B449031}"/>
              </a:ext>
            </a:extLst>
          </p:cNvPr>
          <p:cNvGraphicFramePr>
            <a:graphicFrameLocks noGrp="1"/>
          </p:cNvGraphicFramePr>
          <p:nvPr>
            <p:extLst>
              <p:ext uri="{D42A27DB-BD31-4B8C-83A1-F6EECF244321}">
                <p14:modId xmlns:p14="http://schemas.microsoft.com/office/powerpoint/2010/main" val="149564653"/>
              </p:ext>
            </p:extLst>
          </p:nvPr>
        </p:nvGraphicFramePr>
        <p:xfrm>
          <a:off x="3699411" y="4913053"/>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8 6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6 5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10 5 4</a:t>
                      </a:r>
                    </a:p>
                    <a:p>
                      <a:r>
                        <a:rPr lang="en-AU" sz="1800" dirty="0">
                          <a:latin typeface="+mn-lt"/>
                          <a:cs typeface="Arial" panose="020B0604020202020204" pitchFamily="34" charset="0"/>
                        </a:rPr>
                        <a:t>♣ 3 2</a:t>
                      </a:r>
                      <a:endParaRPr lang="en-AU" sz="1800" dirty="0">
                        <a:latin typeface="+mn-lt"/>
                      </a:endParaRPr>
                    </a:p>
                  </a:txBody>
                  <a:tcPr/>
                </a:tc>
                <a:tc>
                  <a:txBody>
                    <a:bodyPr/>
                    <a:lstStyle/>
                    <a:p>
                      <a:r>
                        <a:rPr lang="en-AU" sz="1800" dirty="0">
                          <a:latin typeface="+mn-lt"/>
                          <a:cs typeface="Arial" panose="020B0604020202020204" pitchFamily="34" charset="0"/>
                        </a:rPr>
                        <a:t>♠ 6 5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9 8</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8 7 4</a:t>
                      </a:r>
                      <a:endParaRPr lang="en-AU" sz="1800" dirty="0">
                        <a:latin typeface="+mn-lt"/>
                      </a:endParaRPr>
                    </a:p>
                  </a:txBody>
                  <a:tcPr/>
                </a:tc>
                <a:tc>
                  <a:txBody>
                    <a:bodyPr/>
                    <a:lstStyle/>
                    <a:p>
                      <a:r>
                        <a:rPr lang="en-AU" sz="1800" dirty="0">
                          <a:latin typeface="+mn-lt"/>
                          <a:cs typeface="Arial" panose="020B0604020202020204" pitchFamily="34" charset="0"/>
                        </a:rPr>
                        <a:t>♠ 9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9 8 3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5</a:t>
                      </a:r>
                    </a:p>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10 8 2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6 5 3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8 3 2</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10 4</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9" name="TextBox 8">
            <a:extLst>
              <a:ext uri="{FF2B5EF4-FFF2-40B4-BE49-F238E27FC236}">
                <a16:creationId xmlns:a16="http://schemas.microsoft.com/office/drawing/2014/main" id="{932C1E69-EDF4-F0B3-EF2A-A3796541A590}"/>
              </a:ext>
            </a:extLst>
          </p:cNvPr>
          <p:cNvSpPr txBox="1"/>
          <p:nvPr/>
        </p:nvSpPr>
        <p:spPr>
          <a:xfrm>
            <a:off x="671347" y="5159226"/>
            <a:ext cx="2884653"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Partner opens 1</a:t>
            </a:r>
            <a:r>
              <a:rPr lang="en-AU" sz="1800" dirty="0">
                <a:solidFill>
                  <a:srgbClr val="FF0000"/>
                </a:solidFill>
                <a:latin typeface="+mn-lt"/>
                <a:cs typeface="Arial" panose="020B0604020202020204" pitchFamily="34" charset="0"/>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how do you respond </a:t>
            </a:r>
          </a:p>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pg</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29 3.1</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TextBox 9">
            <a:extLst>
              <a:ext uri="{FF2B5EF4-FFF2-40B4-BE49-F238E27FC236}">
                <a16:creationId xmlns:a16="http://schemas.microsoft.com/office/drawing/2014/main" id="{B917BDD5-B6CB-5DA6-B66C-0A59BCA9D0FA}"/>
              </a:ext>
            </a:extLst>
          </p:cNvPr>
          <p:cNvSpPr txBox="1"/>
          <p:nvPr/>
        </p:nvSpPr>
        <p:spPr>
          <a:xfrm>
            <a:off x="1321586" y="3869362"/>
            <a:ext cx="9995877"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Bids such as these which constrain your hand to a small range of points are referred to as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LIMIT BIDS.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They are an essential tool for the team to determine their combined points, and thus whether to bid a part score or go for game.</a:t>
            </a:r>
          </a:p>
        </p:txBody>
      </p:sp>
    </p:spTree>
    <p:extLst>
      <p:ext uri="{BB962C8B-B14F-4D97-AF65-F5344CB8AC3E}">
        <p14:creationId xmlns:p14="http://schemas.microsoft.com/office/powerpoint/2010/main" val="113216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7E3E2C1-24B8-5900-BE6C-17A5220D6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7B0A1-0044-74BB-055E-AD56157979C3}"/>
              </a:ext>
            </a:extLst>
          </p:cNvPr>
          <p:cNvSpPr>
            <a:spLocks noGrp="1"/>
          </p:cNvSpPr>
          <p:nvPr>
            <p:ph type="title"/>
          </p:nvPr>
        </p:nvSpPr>
        <p:spPr>
          <a:xfrm>
            <a:off x="0" y="0"/>
            <a:ext cx="8077200" cy="769620"/>
          </a:xfrm>
        </p:spPr>
        <p:txBody>
          <a:bodyPr>
            <a:normAutofit fontScale="90000"/>
          </a:bodyPr>
          <a:lstStyle/>
          <a:p>
            <a:r>
              <a:rPr lang="en-AU" dirty="0"/>
              <a:t>MBC Introduction to Bridge - </a:t>
            </a:r>
            <a:r>
              <a:rPr lang="en-AU" sz="3100" dirty="0"/>
              <a:t>Introductions</a:t>
            </a:r>
            <a:endParaRPr lang="en-AU" sz="2800" dirty="0"/>
          </a:p>
        </p:txBody>
      </p:sp>
      <p:sp>
        <p:nvSpPr>
          <p:cNvPr id="4" name="Content Placeholder 3">
            <a:extLst>
              <a:ext uri="{FF2B5EF4-FFF2-40B4-BE49-F238E27FC236}">
                <a16:creationId xmlns:a16="http://schemas.microsoft.com/office/drawing/2014/main" id="{E9D5AA03-27B0-4315-C8F6-5A952016D4AD}"/>
              </a:ext>
            </a:extLst>
          </p:cNvPr>
          <p:cNvSpPr>
            <a:spLocks noGrp="1"/>
          </p:cNvSpPr>
          <p:nvPr>
            <p:ph sz="half" idx="2"/>
          </p:nvPr>
        </p:nvSpPr>
        <p:spPr>
          <a:xfrm>
            <a:off x="1259485" y="2424839"/>
            <a:ext cx="5558229" cy="3090386"/>
          </a:xfrm>
        </p:spPr>
        <p:txBody>
          <a:bodyPr>
            <a:normAutofit fontScale="92500" lnSpcReduction="10000"/>
          </a:bodyPr>
          <a:lstStyle/>
          <a:p>
            <a:r>
              <a:rPr lang="en-AU" dirty="0"/>
              <a:t>Please introduce yourself</a:t>
            </a:r>
          </a:p>
          <a:p>
            <a:r>
              <a:rPr lang="en-AU" dirty="0"/>
              <a:t>Why Bridge ?</a:t>
            </a:r>
          </a:p>
          <a:p>
            <a:r>
              <a:rPr lang="en-AU" dirty="0"/>
              <a:t>Any experience with bridge or other card games ?</a:t>
            </a:r>
          </a:p>
          <a:p>
            <a:r>
              <a:rPr lang="en-AU" dirty="0"/>
              <a:t>A little something about you </a:t>
            </a:r>
            <a:r>
              <a:rPr lang="en-AU" dirty="0">
                <a:sym typeface="Wingdings" panose="05000000000000000000" pitchFamily="2" charset="2"/>
              </a:rPr>
              <a:t></a:t>
            </a:r>
          </a:p>
          <a:p>
            <a:r>
              <a:rPr lang="en-AU" dirty="0">
                <a:sym typeface="Wingdings" panose="05000000000000000000" pitchFamily="2" charset="2"/>
              </a:rPr>
              <a:t>How did you find out about us ?</a:t>
            </a:r>
          </a:p>
          <a:p>
            <a:r>
              <a:rPr lang="en-AU" dirty="0">
                <a:sym typeface="Wingdings" panose="05000000000000000000" pitchFamily="2" charset="2"/>
              </a:rPr>
              <a:t>Contact details please (sign up sheet)</a:t>
            </a:r>
            <a:endParaRPr lang="en-AU" dirty="0"/>
          </a:p>
        </p:txBody>
      </p:sp>
      <p:pic>
        <p:nvPicPr>
          <p:cNvPr id="13" name="Picture 12">
            <a:extLst>
              <a:ext uri="{FF2B5EF4-FFF2-40B4-BE49-F238E27FC236}">
                <a16:creationId xmlns:a16="http://schemas.microsoft.com/office/drawing/2014/main" id="{40FC7D1A-B4F6-140C-066F-D52A847E5342}"/>
              </a:ext>
            </a:extLst>
          </p:cNvPr>
          <p:cNvPicPr>
            <a:picLocks noChangeAspect="1"/>
          </p:cNvPicPr>
          <p:nvPr/>
        </p:nvPicPr>
        <p:blipFill>
          <a:blip r:embed="rId2"/>
          <a:stretch>
            <a:fillRect/>
          </a:stretch>
        </p:blipFill>
        <p:spPr>
          <a:xfrm>
            <a:off x="6096000" y="102785"/>
            <a:ext cx="5896131" cy="3090386"/>
          </a:xfrm>
          <a:prstGeom prst="rect">
            <a:avLst/>
          </a:prstGeom>
        </p:spPr>
      </p:pic>
      <p:pic>
        <p:nvPicPr>
          <p:cNvPr id="5" name="Picture 4">
            <a:extLst>
              <a:ext uri="{FF2B5EF4-FFF2-40B4-BE49-F238E27FC236}">
                <a16:creationId xmlns:a16="http://schemas.microsoft.com/office/drawing/2014/main" id="{0E50A8D8-BA3A-F9BB-9DDA-6B42897FFAA3}"/>
              </a:ext>
            </a:extLst>
          </p:cNvPr>
          <p:cNvPicPr>
            <a:picLocks noChangeAspect="1"/>
          </p:cNvPicPr>
          <p:nvPr/>
        </p:nvPicPr>
        <p:blipFill>
          <a:blip r:embed="rId3"/>
          <a:stretch>
            <a:fillRect/>
          </a:stretch>
        </p:blipFill>
        <p:spPr>
          <a:xfrm>
            <a:off x="211424" y="1424645"/>
            <a:ext cx="449619" cy="3398815"/>
          </a:xfrm>
          <a:prstGeom prst="rect">
            <a:avLst/>
          </a:prstGeom>
        </p:spPr>
      </p:pic>
    </p:spTree>
    <p:extLst>
      <p:ext uri="{BB962C8B-B14F-4D97-AF65-F5344CB8AC3E}">
        <p14:creationId xmlns:p14="http://schemas.microsoft.com/office/powerpoint/2010/main" val="70445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7195FFE-7E85-CC2B-DEC2-928A03AE2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B8D18-54AC-5253-2800-15CAFB2BDF20}"/>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3:  Opener’s Re-evaluation</a:t>
            </a:r>
            <a:endParaRPr lang="en-AU" sz="2800" dirty="0"/>
          </a:p>
        </p:txBody>
      </p:sp>
      <p:pic>
        <p:nvPicPr>
          <p:cNvPr id="4" name="Picture 3">
            <a:extLst>
              <a:ext uri="{FF2B5EF4-FFF2-40B4-BE49-F238E27FC236}">
                <a16:creationId xmlns:a16="http://schemas.microsoft.com/office/drawing/2014/main" id="{D02425EF-B1C2-E6E3-C9FF-3F564893671E}"/>
              </a:ext>
            </a:extLst>
          </p:cNvPr>
          <p:cNvPicPr>
            <a:picLocks noChangeAspect="1"/>
          </p:cNvPicPr>
          <p:nvPr/>
        </p:nvPicPr>
        <p:blipFill>
          <a:blip r:embed="rId3"/>
          <a:stretch>
            <a:fillRect/>
          </a:stretch>
        </p:blipFill>
        <p:spPr>
          <a:xfrm>
            <a:off x="107873" y="1729590"/>
            <a:ext cx="449619" cy="3398815"/>
          </a:xfrm>
          <a:prstGeom prst="rect">
            <a:avLst/>
          </a:prstGeom>
        </p:spPr>
      </p:pic>
      <p:sp>
        <p:nvSpPr>
          <p:cNvPr id="5" name="TextBox 4">
            <a:extLst>
              <a:ext uri="{FF2B5EF4-FFF2-40B4-BE49-F238E27FC236}">
                <a16:creationId xmlns:a16="http://schemas.microsoft.com/office/drawing/2014/main" id="{25568EE8-EAA3-BFA0-3F9F-D8DB4D132278}"/>
              </a:ext>
            </a:extLst>
          </p:cNvPr>
          <p:cNvSpPr txBox="1"/>
          <p:nvPr/>
        </p:nvSpPr>
        <p:spPr>
          <a:xfrm>
            <a:off x="0" y="6488668"/>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sp>
        <p:nvSpPr>
          <p:cNvPr id="8" name="TextBox 7">
            <a:extLst>
              <a:ext uri="{FF2B5EF4-FFF2-40B4-BE49-F238E27FC236}">
                <a16:creationId xmlns:a16="http://schemas.microsoft.com/office/drawing/2014/main" id="{16379591-2A7B-B9FE-25D2-F3A1E9EC8C38}"/>
              </a:ext>
            </a:extLst>
          </p:cNvPr>
          <p:cNvSpPr txBox="1"/>
          <p:nvPr/>
        </p:nvSpPr>
        <p:spPr>
          <a:xfrm>
            <a:off x="1195754" y="786128"/>
            <a:ext cx="9995877"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If there is a fit,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opener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should also re-evaluate her hand with shortage points to determine her total points:</a:t>
            </a:r>
          </a:p>
        </p:txBody>
      </p:sp>
      <p:sp>
        <p:nvSpPr>
          <p:cNvPr id="9" name="TextBox 8">
            <a:extLst>
              <a:ext uri="{FF2B5EF4-FFF2-40B4-BE49-F238E27FC236}">
                <a16:creationId xmlns:a16="http://schemas.microsoft.com/office/drawing/2014/main" id="{63F6C0B6-6F8A-5404-1C6F-F4A6B67BF0E8}"/>
              </a:ext>
            </a:extLst>
          </p:cNvPr>
          <p:cNvSpPr txBox="1"/>
          <p:nvPr/>
        </p:nvSpPr>
        <p:spPr>
          <a:xfrm>
            <a:off x="8199373" y="1833362"/>
            <a:ext cx="3332227"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You open 1</a:t>
            </a:r>
            <a:r>
              <a:rPr lang="en-AU" sz="1800" dirty="0">
                <a:solidFill>
                  <a:srgbClr val="FF0000"/>
                </a:solidFill>
                <a:latin typeface="+mn-lt"/>
                <a:cs typeface="Arial" panose="020B0604020202020204" pitchFamily="34" charset="0"/>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partner bids 2</a:t>
            </a:r>
            <a:r>
              <a:rPr lang="en-AU" sz="1800" dirty="0">
                <a:solidFill>
                  <a:srgbClr val="FF0000"/>
                </a:solidFill>
                <a:latin typeface="+mn-lt"/>
                <a:cs typeface="Arial" panose="020B0604020202020204" pitchFamily="34" charset="0"/>
              </a:rPr>
              <a: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what do you bid now ? (</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pg</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30 3.2)</a:t>
            </a:r>
          </a:p>
        </p:txBody>
      </p:sp>
      <p:graphicFrame>
        <p:nvGraphicFramePr>
          <p:cNvPr id="11" name="Table 10">
            <a:extLst>
              <a:ext uri="{FF2B5EF4-FFF2-40B4-BE49-F238E27FC236}">
                <a16:creationId xmlns:a16="http://schemas.microsoft.com/office/drawing/2014/main" id="{14F21BE5-FFF9-1C1E-52C2-82DBB24FAC8B}"/>
              </a:ext>
            </a:extLst>
          </p:cNvPr>
          <p:cNvGraphicFramePr>
            <a:graphicFrameLocks noGrp="1"/>
          </p:cNvGraphicFramePr>
          <p:nvPr>
            <p:extLst>
              <p:ext uri="{D42A27DB-BD31-4B8C-83A1-F6EECF244321}">
                <p14:modId xmlns:p14="http://schemas.microsoft.com/office/powerpoint/2010/main" val="3946402754"/>
              </p:ext>
            </p:extLst>
          </p:nvPr>
        </p:nvGraphicFramePr>
        <p:xfrm>
          <a:off x="1544574" y="1662439"/>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6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7 6 3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8 2</a:t>
                      </a:r>
                    </a:p>
                    <a:p>
                      <a:r>
                        <a:rPr lang="en-AU" sz="1800" dirty="0">
                          <a:latin typeface="+mn-lt"/>
                          <a:cs typeface="Arial" panose="020B0604020202020204" pitchFamily="34" charset="0"/>
                        </a:rPr>
                        <a:t>♣ 5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 6 2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9 4 3 2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8 7 4</a:t>
                      </a:r>
                    </a:p>
                    <a:p>
                      <a:r>
                        <a:rPr lang="en-AU" sz="1800"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a:t>
                      </a:r>
                      <a:r>
                        <a:rPr lang="en-AU" sz="1800" b="1" dirty="0">
                          <a:latin typeface="+mn-lt"/>
                          <a:cs typeface="Arial" panose="020B0604020202020204" pitchFamily="34" charset="0"/>
                        </a:rPr>
                        <a:t> J  </a:t>
                      </a:r>
                      <a:r>
                        <a:rPr lang="en-AU" sz="1800" dirty="0">
                          <a:latin typeface="+mn-lt"/>
                          <a:cs typeface="Arial" panose="020B0604020202020204" pitchFamily="34" charset="0"/>
                        </a:rPr>
                        <a:t>5 3 2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8 6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3</a:t>
                      </a:r>
                    </a:p>
                    <a:p>
                      <a:r>
                        <a:rPr lang="en-AU" sz="1800" dirty="0">
                          <a:latin typeface="+mn-lt"/>
                          <a:cs typeface="Arial" panose="020B0604020202020204" pitchFamily="34" charset="0"/>
                        </a:rPr>
                        <a:t>♣ 9 6</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7 2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9 7 3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a:t>
                      </a:r>
                    </a:p>
                    <a:p>
                      <a:r>
                        <a:rPr lang="en-AU" sz="1800" dirty="0">
                          <a:latin typeface="+mn-lt"/>
                          <a:cs typeface="Arial" panose="020B0604020202020204" pitchFamily="34" charset="0"/>
                        </a:rPr>
                        <a:t>♣ </a:t>
                      </a:r>
                      <a:r>
                        <a:rPr lang="en-AU" sz="1800" b="1" dirty="0">
                          <a:latin typeface="+mn-lt"/>
                          <a:cs typeface="Arial" panose="020B0604020202020204" pitchFamily="34" charset="0"/>
                        </a:rPr>
                        <a:t>A K Q  </a:t>
                      </a:r>
                      <a:r>
                        <a:rPr lang="en-AU" sz="1800" dirty="0">
                          <a:latin typeface="+mn-lt"/>
                          <a:cs typeface="Arial" panose="020B0604020202020204" pitchFamily="34" charset="0"/>
                        </a:rPr>
                        <a:t>3</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BB92F718-BBB2-7AFC-55ED-20CD7618D549}"/>
              </a:ext>
            </a:extLst>
          </p:cNvPr>
          <p:cNvGraphicFramePr>
            <a:graphicFrameLocks noGrp="1"/>
          </p:cNvGraphicFramePr>
          <p:nvPr>
            <p:extLst>
              <p:ext uri="{D42A27DB-BD31-4B8C-83A1-F6EECF244321}">
                <p14:modId xmlns:p14="http://schemas.microsoft.com/office/powerpoint/2010/main" val="3775816316"/>
              </p:ext>
            </p:extLst>
          </p:nvPr>
        </p:nvGraphicFramePr>
        <p:xfrm>
          <a:off x="3942079" y="4273802"/>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8 7 6 3 2</a:t>
                      </a:r>
                    </a:p>
                    <a:p>
                      <a:r>
                        <a:rPr lang="en-AU" sz="1800" dirty="0">
                          <a:latin typeface="+mn-lt"/>
                          <a:cs typeface="Arial" panose="020B0604020202020204" pitchFamily="34" charset="0"/>
                        </a:rPr>
                        <a:t>♣ 9 6</a:t>
                      </a:r>
                      <a:endParaRPr lang="en-AU" sz="1800" dirty="0">
                        <a:latin typeface="+mn-lt"/>
                      </a:endParaRPr>
                    </a:p>
                  </a:txBody>
                  <a:tcPr/>
                </a:tc>
                <a:tc>
                  <a:txBody>
                    <a:bodyPr/>
                    <a:lstStyle/>
                    <a:p>
                      <a:r>
                        <a:rPr lang="en-AU" sz="1800" dirty="0">
                          <a:latin typeface="+mn-lt"/>
                          <a:cs typeface="Arial" panose="020B0604020202020204" pitchFamily="34" charset="0"/>
                        </a:rPr>
                        <a:t>♠ 5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4</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8 7 4 3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10 9 8 5</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8 4</a:t>
                      </a:r>
                      <a:endParaRPr lang="en-AU" sz="1800" dirty="0">
                        <a:latin typeface="+mn-lt"/>
                      </a:endParaRPr>
                    </a:p>
                  </a:txBody>
                  <a:tcPr/>
                </a:tc>
                <a:tc>
                  <a:txBody>
                    <a:bodyPr/>
                    <a:lstStyle/>
                    <a:p>
                      <a:r>
                        <a:rPr lang="en-AU" sz="1800" dirty="0">
                          <a:latin typeface="+mn-lt"/>
                          <a:cs typeface="Arial" panose="020B0604020202020204" pitchFamily="34" charset="0"/>
                        </a:rPr>
                        <a:t>♠</a:t>
                      </a:r>
                      <a:r>
                        <a:rPr lang="en-AU" sz="1800" b="1" dirty="0">
                          <a:latin typeface="+mn-lt"/>
                          <a:cs typeface="Arial" panose="020B0604020202020204" pitchFamily="34" charset="0"/>
                        </a:rPr>
                        <a:t> J  </a:t>
                      </a:r>
                      <a:r>
                        <a:rPr lang="en-AU" sz="1800" dirty="0">
                          <a:latin typeface="+mn-lt"/>
                          <a:cs typeface="Arial" panose="020B0604020202020204" pitchFamily="34" charset="0"/>
                        </a:rPr>
                        <a:t>5 3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10 9 4</a:t>
                      </a:r>
                    </a:p>
                    <a:p>
                      <a:r>
                        <a:rPr lang="en-AU" sz="1800" dirty="0">
                          <a:latin typeface="+mn-lt"/>
                          <a:cs typeface="Arial" panose="020B0604020202020204" pitchFamily="34" charset="0"/>
                        </a:rPr>
                        <a:t>♣ 10 7 4</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7" name="TextBox 16">
            <a:extLst>
              <a:ext uri="{FF2B5EF4-FFF2-40B4-BE49-F238E27FC236}">
                <a16:creationId xmlns:a16="http://schemas.microsoft.com/office/drawing/2014/main" id="{94B9AA59-D5EA-A456-514D-9AFCF617F85A}"/>
              </a:ext>
            </a:extLst>
          </p:cNvPr>
          <p:cNvSpPr txBox="1"/>
          <p:nvPr/>
        </p:nvSpPr>
        <p:spPr>
          <a:xfrm>
            <a:off x="1114985" y="4304890"/>
            <a:ext cx="2675206"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a:t>
            </a:r>
            <a:r>
              <a:rPr lang="en-AU" sz="1800" dirty="0">
                <a:latin typeface="+mn-lt"/>
                <a:cs typeface="Arial" panose="020B0604020202020204" pitchFamily="34" charset="0"/>
              </a:rPr>
              <a:t>♠</a:t>
            </a:r>
            <a:r>
              <a:rPr lang="en-AU" dirty="0">
                <a:solidFill>
                  <a:prstClr val="black"/>
                </a:solidFill>
                <a:latin typeface="Calibri" panose="020F0502020204030204"/>
              </a:rPr>
              <a:t> what do you respond</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pg</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32 #1)</a:t>
            </a:r>
          </a:p>
        </p:txBody>
      </p:sp>
    </p:spTree>
    <p:extLst>
      <p:ext uri="{BB962C8B-B14F-4D97-AF65-F5344CB8AC3E}">
        <p14:creationId xmlns:p14="http://schemas.microsoft.com/office/powerpoint/2010/main" val="19426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5DB600D7-510A-D8B0-B127-0985E6E2B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55DDD-1E62-C0B9-3D3A-78B655427DFB}"/>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3:  Additional Resources</a:t>
            </a:r>
            <a:endParaRPr lang="en-AU" sz="2800" dirty="0"/>
          </a:p>
        </p:txBody>
      </p:sp>
      <p:pic>
        <p:nvPicPr>
          <p:cNvPr id="4" name="Picture 3">
            <a:extLst>
              <a:ext uri="{FF2B5EF4-FFF2-40B4-BE49-F238E27FC236}">
                <a16:creationId xmlns:a16="http://schemas.microsoft.com/office/drawing/2014/main" id="{46FAB3C9-F0E4-D6FF-FC43-2470F16C4EC6}"/>
              </a:ext>
            </a:extLst>
          </p:cNvPr>
          <p:cNvPicPr>
            <a:picLocks noChangeAspect="1"/>
          </p:cNvPicPr>
          <p:nvPr/>
        </p:nvPicPr>
        <p:blipFill>
          <a:blip r:embed="rId3"/>
          <a:stretch>
            <a:fillRect/>
          </a:stretch>
        </p:blipFill>
        <p:spPr>
          <a:xfrm>
            <a:off x="304029" y="1729592"/>
            <a:ext cx="449619" cy="3398815"/>
          </a:xfrm>
          <a:prstGeom prst="rect">
            <a:avLst/>
          </a:prstGeom>
        </p:spPr>
      </p:pic>
      <p:sp>
        <p:nvSpPr>
          <p:cNvPr id="3" name="TextBox 2">
            <a:extLst>
              <a:ext uri="{FF2B5EF4-FFF2-40B4-BE49-F238E27FC236}">
                <a16:creationId xmlns:a16="http://schemas.microsoft.com/office/drawing/2014/main" id="{0CD298AB-ECAE-2BD3-792F-0A96D35A7224}"/>
              </a:ext>
            </a:extLst>
          </p:cNvPr>
          <p:cNvSpPr txBox="1"/>
          <p:nvPr/>
        </p:nvSpPr>
        <p:spPr>
          <a:xfrm>
            <a:off x="1057676" y="1043820"/>
            <a:ext cx="9995877"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Review</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Bidding game is where the big scores are made.  If you think you have a good chance then go for it; if it depends just how good partner is then ask her to decide (invite)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If there is a fit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responder can include distribution points and can then use a limit bid to provide partner with a limited point range for her hand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If there is a fit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opener should re-evaluate her hand by including any distribution points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What about distribution points for longer than promised trump suits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Lets play some hands</a:t>
            </a:r>
          </a:p>
        </p:txBody>
      </p:sp>
      <p:sp>
        <p:nvSpPr>
          <p:cNvPr id="5" name="TextBox 4">
            <a:extLst>
              <a:ext uri="{FF2B5EF4-FFF2-40B4-BE49-F238E27FC236}">
                <a16:creationId xmlns:a16="http://schemas.microsoft.com/office/drawing/2014/main" id="{324B0F64-515E-D901-41A8-7D01297B8FA2}"/>
              </a:ext>
            </a:extLst>
          </p:cNvPr>
          <p:cNvSpPr txBox="1"/>
          <p:nvPr/>
        </p:nvSpPr>
        <p:spPr>
          <a:xfrm>
            <a:off x="0" y="6488668"/>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sp>
        <p:nvSpPr>
          <p:cNvPr id="6" name="TextBox 5">
            <a:extLst>
              <a:ext uri="{FF2B5EF4-FFF2-40B4-BE49-F238E27FC236}">
                <a16:creationId xmlns:a16="http://schemas.microsoft.com/office/drawing/2014/main" id="{45F89621-E8D5-4F4F-1073-98FCA6EDCD66}"/>
              </a:ext>
            </a:extLst>
          </p:cNvPr>
          <p:cNvSpPr txBox="1"/>
          <p:nvPr/>
        </p:nvSpPr>
        <p:spPr>
          <a:xfrm>
            <a:off x="957008" y="4549676"/>
            <a:ext cx="1083029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Bridge – Chapter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Bidding practice SAYC Bridge: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http://www.saycbridge.com/bid/</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Bidding: The Language of Bidding by Paul Marston in Library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Peter Hollands Understanding Bidding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https://www.youtube.com/watch?v=sC0_yxN1LGM</a:t>
            </a:r>
            <a:endPar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Points </a:t>
            </a:r>
            <a:r>
              <a:rPr lang="en-AU" dirty="0" err="1">
                <a:solidFill>
                  <a:prstClr val="black"/>
                </a:solidFill>
                <a:latin typeface="Calibri" panose="020F0502020204030204"/>
              </a:rPr>
              <a:t>Schmoints</a:t>
            </a:r>
            <a:r>
              <a:rPr lang="en-AU" dirty="0">
                <a:solidFill>
                  <a:prstClr val="black"/>
                </a:solidFill>
                <a:latin typeface="Calibri" panose="020F0502020204030204"/>
              </a:rPr>
              <a:t> – Sartaj Hans </a:t>
            </a:r>
            <a:r>
              <a:rPr lang="en-AU" dirty="0">
                <a:solidFill>
                  <a:prstClr val="black"/>
                </a:solidFill>
                <a:latin typeface="Calibri" panose="020F0502020204030204"/>
                <a:hlinkClick r:id="rId6"/>
              </a:rPr>
              <a:t>https://www.abf.com.au/teaching/speakers/SartajHansPoints_Schmoints.pdf</a:t>
            </a:r>
            <a:endParaRPr lang="en-AU"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Bid and Made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http://www.bidandmade.com/bridge_bid_and_play/Bridge_Bid_0012_Distribution_points.php</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34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24DC7A3-EAE7-0991-F988-E038F7DC0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92D8B-A2AA-6DA9-043B-91539DEA0ED7}"/>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3 Review</a:t>
            </a:r>
            <a:endParaRPr lang="en-AU" sz="2800" dirty="0"/>
          </a:p>
        </p:txBody>
      </p:sp>
      <p:pic>
        <p:nvPicPr>
          <p:cNvPr id="4" name="Picture 3">
            <a:extLst>
              <a:ext uri="{FF2B5EF4-FFF2-40B4-BE49-F238E27FC236}">
                <a16:creationId xmlns:a16="http://schemas.microsoft.com/office/drawing/2014/main" id="{B48858B2-73A4-7710-A21C-ED524187A6EB}"/>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D6AC4341-3FC8-F480-3EF0-20E4DCA2A626}"/>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F8E782D1-4443-E6C0-3F83-E057DE594D14}"/>
              </a:ext>
            </a:extLst>
          </p:cNvPr>
          <p:cNvGraphicFramePr>
            <a:graphicFrameLocks noGrp="1"/>
          </p:cNvGraphicFramePr>
          <p:nvPr>
            <p:extLst>
              <p:ext uri="{D42A27DB-BD31-4B8C-83A1-F6EECF244321}">
                <p14:modId xmlns:p14="http://schemas.microsoft.com/office/powerpoint/2010/main" val="3735135045"/>
              </p:ext>
            </p:extLst>
          </p:nvPr>
        </p:nvGraphicFramePr>
        <p:xfrm>
          <a:off x="1191489" y="1729592"/>
          <a:ext cx="9809018" cy="3474220"/>
        </p:xfrm>
        <a:graphic>
          <a:graphicData uri="http://schemas.openxmlformats.org/drawingml/2006/table">
            <a:tbl>
              <a:tblPr firstRow="1" bandRow="1">
                <a:tableStyleId>{5C22544A-7EE6-4342-B048-85BDC9FD1C3A}</a:tableStyleId>
              </a:tblPr>
              <a:tblGrid>
                <a:gridCol w="1934096">
                  <a:extLst>
                    <a:ext uri="{9D8B030D-6E8A-4147-A177-3AD203B41FA5}">
                      <a16:colId xmlns:a16="http://schemas.microsoft.com/office/drawing/2014/main" val="137227163"/>
                    </a:ext>
                  </a:extLst>
                </a:gridCol>
                <a:gridCol w="3133899">
                  <a:extLst>
                    <a:ext uri="{9D8B030D-6E8A-4147-A177-3AD203B41FA5}">
                      <a16:colId xmlns:a16="http://schemas.microsoft.com/office/drawing/2014/main" val="1131472717"/>
                    </a:ext>
                  </a:extLst>
                </a:gridCol>
                <a:gridCol w="2000071">
                  <a:extLst>
                    <a:ext uri="{9D8B030D-6E8A-4147-A177-3AD203B41FA5}">
                      <a16:colId xmlns:a16="http://schemas.microsoft.com/office/drawing/2014/main" val="1001911906"/>
                    </a:ext>
                  </a:extLst>
                </a:gridCol>
                <a:gridCol w="2740952">
                  <a:extLst>
                    <a:ext uri="{9D8B030D-6E8A-4147-A177-3AD203B41FA5}">
                      <a16:colId xmlns:a16="http://schemas.microsoft.com/office/drawing/2014/main" val="1491538840"/>
                    </a:ext>
                  </a:extLst>
                </a:gridCol>
              </a:tblGrid>
              <a:tr h="380750">
                <a:tc>
                  <a:txBody>
                    <a:bodyPr/>
                    <a:lstStyle/>
                    <a:p>
                      <a:r>
                        <a:rPr lang="en-AU" dirty="0"/>
                        <a:t>Concept</a:t>
                      </a:r>
                    </a:p>
                  </a:txBody>
                  <a:tcPr/>
                </a:tc>
                <a:tc>
                  <a:txBody>
                    <a:bodyPr/>
                    <a:lstStyle/>
                    <a:p>
                      <a:r>
                        <a:rPr lang="en-AU" dirty="0"/>
                        <a:t>Comment</a:t>
                      </a:r>
                    </a:p>
                  </a:txBody>
                  <a:tcPr/>
                </a:tc>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sz="2000" dirty="0"/>
                        <a:t>Distribution points</a:t>
                      </a:r>
                    </a:p>
                  </a:txBody>
                  <a:tcPr/>
                </a:tc>
                <a:tc>
                  <a:txBody>
                    <a:bodyPr/>
                    <a:lstStyle/>
                    <a:p>
                      <a:r>
                        <a:rPr lang="en-AU" sz="2000" dirty="0"/>
                        <a:t>After fit found pts for shortages</a:t>
                      </a:r>
                    </a:p>
                  </a:txBody>
                  <a:tcPr/>
                </a:tc>
                <a:tc>
                  <a:txBody>
                    <a:bodyPr/>
                    <a:lstStyle/>
                    <a:p>
                      <a:r>
                        <a:rPr lang="en-AU" sz="2000" dirty="0"/>
                        <a:t>Total Points (TP)</a:t>
                      </a:r>
                    </a:p>
                  </a:txBody>
                  <a:tcPr/>
                </a:tc>
                <a:tc>
                  <a:txBody>
                    <a:bodyPr/>
                    <a:lstStyle/>
                    <a:p>
                      <a:r>
                        <a:rPr lang="en-AU" sz="2000" dirty="0"/>
                        <a:t>HCP + distribution pts</a:t>
                      </a:r>
                    </a:p>
                  </a:txBody>
                  <a:tcPr/>
                </a:tc>
                <a:extLst>
                  <a:ext uri="{0D108BD9-81ED-4DB2-BD59-A6C34878D82A}">
                    <a16:rowId xmlns:a16="http://schemas.microsoft.com/office/drawing/2014/main" val="3495950867"/>
                  </a:ext>
                </a:extLst>
              </a:tr>
              <a:tr h="380750">
                <a:tc>
                  <a:txBody>
                    <a:bodyPr/>
                    <a:lstStyle/>
                    <a:p>
                      <a:r>
                        <a:rPr lang="en-AU" sz="2000" dirty="0"/>
                        <a:t>Game</a:t>
                      </a:r>
                    </a:p>
                  </a:txBody>
                  <a:tcPr/>
                </a:tc>
                <a:tc>
                  <a:txBody>
                    <a:bodyPr/>
                    <a:lstStyle/>
                    <a:p>
                      <a:r>
                        <a:rPr lang="en-AU" sz="2000" dirty="0"/>
                        <a:t>3NT; 4M; 5m. Bidding and making game provides a large boost in your score </a:t>
                      </a:r>
                    </a:p>
                  </a:txBody>
                  <a:tcPr/>
                </a:tc>
                <a:tc>
                  <a:txBody>
                    <a:bodyPr/>
                    <a:lstStyle/>
                    <a:p>
                      <a:r>
                        <a:rPr lang="en-AU" sz="2000" dirty="0"/>
                        <a:t>Limit bid</a:t>
                      </a:r>
                    </a:p>
                  </a:txBody>
                  <a:tcPr/>
                </a:tc>
                <a:tc>
                  <a:txBody>
                    <a:bodyPr/>
                    <a:lstStyle/>
                    <a:p>
                      <a:r>
                        <a:rPr lang="en-AU" sz="2000" dirty="0"/>
                        <a:t>A bid which tells partner your minimum and maximum point range </a:t>
                      </a:r>
                    </a:p>
                  </a:txBody>
                  <a:tcPr/>
                </a:tc>
                <a:extLst>
                  <a:ext uri="{0D108BD9-81ED-4DB2-BD59-A6C34878D82A}">
                    <a16:rowId xmlns:a16="http://schemas.microsoft.com/office/drawing/2014/main" val="3837922582"/>
                  </a:ext>
                </a:extLst>
              </a:tr>
              <a:tr h="380750">
                <a:tc>
                  <a:txBody>
                    <a:bodyPr/>
                    <a:lstStyle/>
                    <a:p>
                      <a:r>
                        <a:rPr lang="en-AU" sz="2000" dirty="0"/>
                        <a:t>Invite</a:t>
                      </a:r>
                    </a:p>
                  </a:txBody>
                  <a:tcPr/>
                </a:tc>
                <a:tc>
                  <a:txBody>
                    <a:bodyPr/>
                    <a:lstStyle/>
                    <a:p>
                      <a:r>
                        <a:rPr lang="en-AU" sz="2000" dirty="0"/>
                        <a:t>A bid which asks partner to choose whether to bid game or not</a:t>
                      </a:r>
                    </a:p>
                  </a:txBody>
                  <a:tcPr/>
                </a:tc>
                <a:tc>
                  <a:txBody>
                    <a:bodyPr/>
                    <a:lstStyle/>
                    <a:p>
                      <a:endParaRPr lang="en-AU" sz="2000" dirty="0"/>
                    </a:p>
                  </a:txBody>
                  <a:tcPr/>
                </a:tc>
                <a:tc>
                  <a:txBody>
                    <a:bodyPr/>
                    <a:lstStyle/>
                    <a:p>
                      <a:endParaRPr lang="en-AU" sz="2000" dirty="0"/>
                    </a:p>
                  </a:txBody>
                  <a:tcPr/>
                </a:tc>
                <a:extLst>
                  <a:ext uri="{0D108BD9-81ED-4DB2-BD59-A6C34878D82A}">
                    <a16:rowId xmlns:a16="http://schemas.microsoft.com/office/drawing/2014/main" val="1373193758"/>
                  </a:ext>
                </a:extLst>
              </a:tr>
              <a:tr h="3807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686174092"/>
                  </a:ext>
                </a:extLst>
              </a:tr>
            </a:tbl>
          </a:graphicData>
        </a:graphic>
      </p:graphicFrame>
      <p:pic>
        <p:nvPicPr>
          <p:cNvPr id="7" name="Picture 6">
            <a:extLst>
              <a:ext uri="{FF2B5EF4-FFF2-40B4-BE49-F238E27FC236}">
                <a16:creationId xmlns:a16="http://schemas.microsoft.com/office/drawing/2014/main" id="{E1725FF4-BCF0-1FDA-BA95-095755351D53}"/>
              </a:ext>
            </a:extLst>
          </p:cNvPr>
          <p:cNvPicPr>
            <a:picLocks noChangeAspect="1"/>
          </p:cNvPicPr>
          <p:nvPr/>
        </p:nvPicPr>
        <p:blipFill>
          <a:blip r:embed="rId3"/>
          <a:stretch>
            <a:fillRect/>
          </a:stretch>
        </p:blipFill>
        <p:spPr>
          <a:xfrm>
            <a:off x="28035" y="1729592"/>
            <a:ext cx="449619" cy="3398815"/>
          </a:xfrm>
          <a:prstGeom prst="rect">
            <a:avLst/>
          </a:prstGeom>
        </p:spPr>
      </p:pic>
    </p:spTree>
    <p:extLst>
      <p:ext uri="{BB962C8B-B14F-4D97-AF65-F5344CB8AC3E}">
        <p14:creationId xmlns:p14="http://schemas.microsoft.com/office/powerpoint/2010/main" val="252489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2FD0A36B-A37B-C422-FCF8-1D90BB90C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33EC1-0780-94BD-D471-188503A1BEA1}"/>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4:  Review of weeks 1 - 3</a:t>
            </a:r>
            <a:endParaRPr lang="en-AU" sz="2800" dirty="0"/>
          </a:p>
        </p:txBody>
      </p:sp>
      <p:pic>
        <p:nvPicPr>
          <p:cNvPr id="4" name="Picture 3">
            <a:extLst>
              <a:ext uri="{FF2B5EF4-FFF2-40B4-BE49-F238E27FC236}">
                <a16:creationId xmlns:a16="http://schemas.microsoft.com/office/drawing/2014/main" id="{F2FB31FE-3CE5-07F2-EABF-ABA40439D871}"/>
              </a:ext>
            </a:extLst>
          </p:cNvPr>
          <p:cNvPicPr>
            <a:picLocks noChangeAspect="1"/>
          </p:cNvPicPr>
          <p:nvPr/>
        </p:nvPicPr>
        <p:blipFill>
          <a:blip r:embed="rId3"/>
          <a:stretch>
            <a:fillRect/>
          </a:stretch>
        </p:blipFill>
        <p:spPr>
          <a:xfrm>
            <a:off x="183427" y="1514237"/>
            <a:ext cx="449619" cy="3398815"/>
          </a:xfrm>
          <a:prstGeom prst="rect">
            <a:avLst/>
          </a:prstGeom>
        </p:spPr>
      </p:pic>
      <p:sp>
        <p:nvSpPr>
          <p:cNvPr id="5" name="TextBox 4">
            <a:extLst>
              <a:ext uri="{FF2B5EF4-FFF2-40B4-BE49-F238E27FC236}">
                <a16:creationId xmlns:a16="http://schemas.microsoft.com/office/drawing/2014/main" id="{C0899C1B-2072-3B10-4AAC-729FEE5D7E07}"/>
              </a:ext>
            </a:extLst>
          </p:cNvPr>
          <p:cNvSpPr txBox="1"/>
          <p:nvPr/>
        </p:nvSpPr>
        <p:spPr>
          <a:xfrm>
            <a:off x="0"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B256D505-5B76-3C4D-B587-5D42588CF317}"/>
              </a:ext>
            </a:extLst>
          </p:cNvPr>
          <p:cNvGraphicFramePr>
            <a:graphicFrameLocks noGrp="1"/>
          </p:cNvGraphicFramePr>
          <p:nvPr>
            <p:extLst>
              <p:ext uri="{D42A27DB-BD31-4B8C-83A1-F6EECF244321}">
                <p14:modId xmlns:p14="http://schemas.microsoft.com/office/powerpoint/2010/main" val="360456042"/>
              </p:ext>
            </p:extLst>
          </p:nvPr>
        </p:nvGraphicFramePr>
        <p:xfrm>
          <a:off x="1514042" y="767715"/>
          <a:ext cx="9153957" cy="2494280"/>
        </p:xfrm>
        <a:graphic>
          <a:graphicData uri="http://schemas.openxmlformats.org/drawingml/2006/table">
            <a:tbl>
              <a:tblPr firstRow="1" bandRow="1">
                <a:tableStyleId>{5940675A-B579-460E-94D1-54222C63F5DA}</a:tableStyleId>
              </a:tblPr>
              <a:tblGrid>
                <a:gridCol w="1446566">
                  <a:extLst>
                    <a:ext uri="{9D8B030D-6E8A-4147-A177-3AD203B41FA5}">
                      <a16:colId xmlns:a16="http://schemas.microsoft.com/office/drawing/2014/main" val="2549194128"/>
                    </a:ext>
                  </a:extLst>
                </a:gridCol>
                <a:gridCol w="910801">
                  <a:extLst>
                    <a:ext uri="{9D8B030D-6E8A-4147-A177-3AD203B41FA5}">
                      <a16:colId xmlns:a16="http://schemas.microsoft.com/office/drawing/2014/main" val="1163382039"/>
                    </a:ext>
                  </a:extLst>
                </a:gridCol>
                <a:gridCol w="2281741">
                  <a:extLst>
                    <a:ext uri="{9D8B030D-6E8A-4147-A177-3AD203B41FA5}">
                      <a16:colId xmlns:a16="http://schemas.microsoft.com/office/drawing/2014/main" val="1171926373"/>
                    </a:ext>
                  </a:extLst>
                </a:gridCol>
                <a:gridCol w="962025">
                  <a:extLst>
                    <a:ext uri="{9D8B030D-6E8A-4147-A177-3AD203B41FA5}">
                      <a16:colId xmlns:a16="http://schemas.microsoft.com/office/drawing/2014/main" val="709872899"/>
                    </a:ext>
                  </a:extLst>
                </a:gridCol>
                <a:gridCol w="2609850">
                  <a:extLst>
                    <a:ext uri="{9D8B030D-6E8A-4147-A177-3AD203B41FA5}">
                      <a16:colId xmlns:a16="http://schemas.microsoft.com/office/drawing/2014/main" val="240461453"/>
                    </a:ext>
                  </a:extLst>
                </a:gridCol>
                <a:gridCol w="942974">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r>
                        <a:rPr lang="en-AU" sz="1800" dirty="0"/>
                        <a:t> </a:t>
                      </a:r>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CC"/>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CC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CCFF"/>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3686519739"/>
                  </a:ext>
                </a:extLst>
              </a:tr>
              <a:tr h="370840">
                <a:tc>
                  <a:txBody>
                    <a:bodyPr/>
                    <a:lstStyle/>
                    <a:p>
                      <a:pPr algn="ctr"/>
                      <a:r>
                        <a:rPr lang="en-AU" sz="1800" dirty="0"/>
                        <a:t>Overcaller</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463604596"/>
                  </a:ext>
                </a:extLst>
              </a:tr>
            </a:tbl>
          </a:graphicData>
        </a:graphic>
      </p:graphicFrame>
    </p:spTree>
    <p:extLst>
      <p:ext uri="{BB962C8B-B14F-4D97-AF65-F5344CB8AC3E}">
        <p14:creationId xmlns:p14="http://schemas.microsoft.com/office/powerpoint/2010/main" val="2043202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FCC0E-6B2B-C15C-3376-FBB5A8FFEC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7ADF12-B092-8958-D059-8A44C6943D05}"/>
              </a:ext>
            </a:extLst>
          </p:cNvPr>
          <p:cNvPicPr>
            <a:picLocks noChangeAspect="1"/>
          </p:cNvPicPr>
          <p:nvPr/>
        </p:nvPicPr>
        <p:blipFill>
          <a:blip r:embed="rId3"/>
          <a:stretch>
            <a:fillRect/>
          </a:stretch>
        </p:blipFill>
        <p:spPr>
          <a:xfrm>
            <a:off x="282144" y="1729592"/>
            <a:ext cx="449619" cy="3398815"/>
          </a:xfrm>
          <a:prstGeom prst="rect">
            <a:avLst/>
          </a:prstGeom>
        </p:spPr>
      </p:pic>
      <p:pic>
        <p:nvPicPr>
          <p:cNvPr id="9" name="Picture 8">
            <a:extLst>
              <a:ext uri="{FF2B5EF4-FFF2-40B4-BE49-F238E27FC236}">
                <a16:creationId xmlns:a16="http://schemas.microsoft.com/office/drawing/2014/main" id="{C7860BD7-9764-3722-9671-C436FEC478A3}"/>
              </a:ext>
            </a:extLst>
          </p:cNvPr>
          <p:cNvPicPr>
            <a:picLocks noChangeAspect="1"/>
          </p:cNvPicPr>
          <p:nvPr/>
        </p:nvPicPr>
        <p:blipFill>
          <a:blip r:embed="rId3"/>
          <a:stretch>
            <a:fillRect/>
          </a:stretch>
        </p:blipFill>
        <p:spPr>
          <a:xfrm>
            <a:off x="11563651" y="1729592"/>
            <a:ext cx="449619" cy="3398815"/>
          </a:xfrm>
          <a:prstGeom prst="rect">
            <a:avLst/>
          </a:prstGeom>
        </p:spPr>
      </p:pic>
      <p:graphicFrame>
        <p:nvGraphicFramePr>
          <p:cNvPr id="5" name="Table 4">
            <a:extLst>
              <a:ext uri="{FF2B5EF4-FFF2-40B4-BE49-F238E27FC236}">
                <a16:creationId xmlns:a16="http://schemas.microsoft.com/office/drawing/2014/main" id="{10577610-CB5E-7D56-0426-E7A4233E2056}"/>
              </a:ext>
            </a:extLst>
          </p:cNvPr>
          <p:cNvGraphicFramePr>
            <a:graphicFrameLocks noGrp="1"/>
          </p:cNvGraphicFramePr>
          <p:nvPr/>
        </p:nvGraphicFramePr>
        <p:xfrm>
          <a:off x="815130" y="69210"/>
          <a:ext cx="10561739" cy="6772159"/>
        </p:xfrm>
        <a:graphic>
          <a:graphicData uri="http://schemas.openxmlformats.org/drawingml/2006/table">
            <a:tbl>
              <a:tblPr firstRow="1" bandRow="1">
                <a:tableStyleId>{22838BEF-8BB2-4498-84A7-C5851F593DF1}</a:tableStyleId>
              </a:tblPr>
              <a:tblGrid>
                <a:gridCol w="3526301">
                  <a:extLst>
                    <a:ext uri="{9D8B030D-6E8A-4147-A177-3AD203B41FA5}">
                      <a16:colId xmlns:a16="http://schemas.microsoft.com/office/drawing/2014/main" val="3178708971"/>
                    </a:ext>
                  </a:extLst>
                </a:gridCol>
                <a:gridCol w="3437846">
                  <a:extLst>
                    <a:ext uri="{9D8B030D-6E8A-4147-A177-3AD203B41FA5}">
                      <a16:colId xmlns:a16="http://schemas.microsoft.com/office/drawing/2014/main" val="3920450156"/>
                    </a:ext>
                  </a:extLst>
                </a:gridCol>
                <a:gridCol w="3597592">
                  <a:extLst>
                    <a:ext uri="{9D8B030D-6E8A-4147-A177-3AD203B41FA5}">
                      <a16:colId xmlns:a16="http://schemas.microsoft.com/office/drawing/2014/main" val="1108363306"/>
                    </a:ext>
                  </a:extLst>
                </a:gridCol>
              </a:tblGrid>
              <a:tr h="2141981">
                <a:tc>
                  <a:txBody>
                    <a:bodyPr/>
                    <a:lstStyle/>
                    <a:p>
                      <a:r>
                        <a:rPr lang="en-AU" b="0" dirty="0"/>
                        <a:t>Suit Order</a:t>
                      </a:r>
                    </a:p>
                    <a:p>
                      <a:r>
                        <a:rPr lang="en-AU" sz="2400" b="1" dirty="0"/>
                        <a:t>C</a:t>
                      </a:r>
                      <a:r>
                        <a:rPr lang="en-AU" sz="2400" b="0" dirty="0"/>
                        <a:t>lubs</a:t>
                      </a:r>
                    </a:p>
                    <a:p>
                      <a:r>
                        <a:rPr lang="en-AU" sz="2400" b="1" dirty="0"/>
                        <a:t>D</a:t>
                      </a:r>
                      <a:r>
                        <a:rPr lang="en-AU" sz="2400" b="0" dirty="0"/>
                        <a:t>iamonds</a:t>
                      </a:r>
                    </a:p>
                    <a:p>
                      <a:r>
                        <a:rPr lang="en-AU" sz="2400" b="1" dirty="0"/>
                        <a:t>H</a:t>
                      </a:r>
                      <a:r>
                        <a:rPr lang="en-AU" sz="2400" b="0" dirty="0"/>
                        <a:t>earts</a:t>
                      </a:r>
                    </a:p>
                    <a:p>
                      <a:r>
                        <a:rPr lang="en-AU" sz="2400" b="1" dirty="0"/>
                        <a:t>S</a:t>
                      </a:r>
                      <a:r>
                        <a:rPr lang="en-AU" sz="2400" b="0" dirty="0"/>
                        <a:t>pades</a:t>
                      </a:r>
                    </a:p>
                    <a:p>
                      <a:r>
                        <a:rPr lang="en-AU" sz="2400" b="1" dirty="0"/>
                        <a:t>N</a:t>
                      </a:r>
                      <a:r>
                        <a:rPr lang="en-AU" sz="2400" b="0" dirty="0"/>
                        <a:t>o </a:t>
                      </a:r>
                      <a:r>
                        <a:rPr lang="en-AU" sz="2400" b="1" dirty="0"/>
                        <a:t>T</a:t>
                      </a:r>
                      <a:r>
                        <a:rPr lang="en-AU" sz="2400" b="0" dirty="0"/>
                        <a:t>rumps</a:t>
                      </a:r>
                    </a:p>
                  </a:txBody>
                  <a:tcPr/>
                </a:tc>
                <a:tc>
                  <a:txBody>
                    <a:bodyPr/>
                    <a:lstStyle/>
                    <a:p>
                      <a:pPr algn="ctr"/>
                      <a:r>
                        <a:rPr lang="en-AU" b="1" dirty="0"/>
                        <a:t>Opener</a:t>
                      </a:r>
                    </a:p>
                    <a:p>
                      <a:r>
                        <a:rPr lang="en-AU" b="0" dirty="0"/>
                        <a:t>To bid needs </a:t>
                      </a:r>
                      <a:r>
                        <a:rPr lang="en-AU" b="1" dirty="0"/>
                        <a:t>12+ HCP</a:t>
                      </a:r>
                    </a:p>
                    <a:p>
                      <a:pPr marL="285750" indent="-285750">
                        <a:buFont typeface="Arial" panose="020B0604020202020204" pitchFamily="34" charset="0"/>
                        <a:buChar char="•"/>
                      </a:pPr>
                      <a:r>
                        <a:rPr lang="en-AU" b="0" dirty="0"/>
                        <a:t>major: 5+ suit</a:t>
                      </a:r>
                    </a:p>
                    <a:p>
                      <a:pPr marL="285750" indent="-285750">
                        <a:buFont typeface="Arial" panose="020B0604020202020204" pitchFamily="34" charset="0"/>
                        <a:buChar char="•"/>
                      </a:pPr>
                      <a:r>
                        <a:rPr lang="en-AU" b="0" dirty="0"/>
                        <a:t>minor: 3+ suit</a:t>
                      </a:r>
                    </a:p>
                    <a:p>
                      <a:endParaRPr lang="en-AU" b="0" dirty="0"/>
                    </a:p>
                  </a:txBody>
                  <a:tcPr>
                    <a:solidFill>
                      <a:schemeClr val="accent1">
                        <a:lumMod val="40000"/>
                        <a:lumOff val="60000"/>
                      </a:schemeClr>
                    </a:solidFill>
                  </a:tcPr>
                </a:tc>
                <a:tc>
                  <a:txBody>
                    <a:bodyPr/>
                    <a:lstStyle/>
                    <a:p>
                      <a:pPr algn="ctr"/>
                      <a:r>
                        <a:rPr lang="en-AU" sz="2400" b="1" i="0" dirty="0"/>
                        <a:t>HCP</a:t>
                      </a:r>
                    </a:p>
                    <a:p>
                      <a:pPr algn="ctr"/>
                      <a:r>
                        <a:rPr lang="en-AU" sz="2400" b="1" dirty="0"/>
                        <a:t>A</a:t>
                      </a:r>
                      <a:r>
                        <a:rPr lang="en-AU" sz="2400" b="0" dirty="0"/>
                        <a:t>ce</a:t>
                      </a:r>
                      <a:r>
                        <a:rPr lang="en-AU" sz="2400" dirty="0"/>
                        <a:t> = 4</a:t>
                      </a:r>
                    </a:p>
                    <a:p>
                      <a:pPr algn="ctr"/>
                      <a:r>
                        <a:rPr lang="en-AU" sz="2400" b="1" dirty="0"/>
                        <a:t>K</a:t>
                      </a:r>
                      <a:r>
                        <a:rPr lang="en-AU" sz="2400" b="0" dirty="0"/>
                        <a:t>ing</a:t>
                      </a:r>
                      <a:r>
                        <a:rPr lang="en-AU" sz="2400" dirty="0"/>
                        <a:t> = 3</a:t>
                      </a:r>
                    </a:p>
                    <a:p>
                      <a:pPr algn="ctr"/>
                      <a:r>
                        <a:rPr lang="en-AU" sz="2400" b="1" dirty="0"/>
                        <a:t>Q</a:t>
                      </a:r>
                      <a:r>
                        <a:rPr lang="en-AU" sz="2400" b="0" dirty="0"/>
                        <a:t>ueen</a:t>
                      </a:r>
                      <a:r>
                        <a:rPr lang="en-AU" sz="2400" dirty="0"/>
                        <a:t> = 2</a:t>
                      </a:r>
                    </a:p>
                    <a:p>
                      <a:pPr algn="ctr"/>
                      <a:r>
                        <a:rPr lang="en-AU" sz="2400" b="1" dirty="0"/>
                        <a:t>J</a:t>
                      </a:r>
                      <a:r>
                        <a:rPr lang="en-AU" sz="2400" b="0" dirty="0"/>
                        <a:t>ack</a:t>
                      </a:r>
                      <a:r>
                        <a:rPr lang="en-AU" sz="2400" dirty="0"/>
                        <a:t> = 1</a:t>
                      </a:r>
                    </a:p>
                    <a:p>
                      <a:endParaRPr lang="en-AU" b="0" i="0" dirty="0"/>
                    </a:p>
                  </a:txBody>
                  <a:tcPr/>
                </a:tc>
                <a:extLst>
                  <a:ext uri="{0D108BD9-81ED-4DB2-BD59-A6C34878D82A}">
                    <a16:rowId xmlns:a16="http://schemas.microsoft.com/office/drawing/2014/main" val="2078517903"/>
                  </a:ext>
                </a:extLst>
              </a:tr>
              <a:tr h="2383329">
                <a:tc>
                  <a:txBody>
                    <a:bodyPr/>
                    <a:lstStyle/>
                    <a:p>
                      <a:pPr algn="ctr"/>
                      <a:r>
                        <a:rPr lang="en-AU" b="1" dirty="0" err="1"/>
                        <a:t>Overcaller</a:t>
                      </a:r>
                      <a:endParaRPr lang="en-AU" b="1" dirty="0"/>
                    </a:p>
                    <a:p>
                      <a:r>
                        <a:rPr lang="en-AU" b="0" dirty="0"/>
                        <a:t>To bid needs </a:t>
                      </a:r>
                      <a:r>
                        <a:rPr lang="en-AU" b="1" dirty="0"/>
                        <a:t>12+ HCP</a:t>
                      </a:r>
                    </a:p>
                    <a:p>
                      <a:pPr marL="285750" indent="-285750">
                        <a:buFont typeface="Arial" panose="020B0604020202020204" pitchFamily="34" charset="0"/>
                        <a:buChar char="•"/>
                      </a:pPr>
                      <a:r>
                        <a:rPr lang="en-AU" b="0" dirty="0"/>
                        <a:t>major: 5+ suit</a:t>
                      </a:r>
                    </a:p>
                    <a:p>
                      <a:pPr marL="285750" indent="-285750">
                        <a:buFont typeface="Arial" panose="020B0604020202020204" pitchFamily="34" charset="0"/>
                        <a:buChar char="•"/>
                      </a:pPr>
                      <a:r>
                        <a:rPr lang="en-AU" b="0" dirty="0"/>
                        <a:t>minor: 5+ suit</a:t>
                      </a:r>
                    </a:p>
                  </a:txBody>
                  <a:tcPr>
                    <a:solidFill>
                      <a:schemeClr val="accent6">
                        <a:lumMod val="40000"/>
                        <a:lumOff val="60000"/>
                      </a:schemeClr>
                    </a:solidFill>
                  </a:tcPr>
                </a:tc>
                <a:tc>
                  <a:txBody>
                    <a:bodyPr/>
                    <a:lstStyle/>
                    <a:p>
                      <a:pPr algn="ctr"/>
                      <a:r>
                        <a:rPr lang="en-AU" b="0" i="0" dirty="0"/>
                        <a:t>Opening Leads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1" dirty="0"/>
                        <a:t>Partners bid suit</a:t>
                      </a:r>
                      <a:endParaRPr lang="en-AU" dirty="0"/>
                    </a:p>
                    <a:p>
                      <a:pPr marL="285750" indent="-285750">
                        <a:buFont typeface="Arial" panose="020B0604020202020204" pitchFamily="34" charset="0"/>
                        <a:buChar char="•"/>
                      </a:pPr>
                      <a:r>
                        <a:rPr lang="en-AU" b="0" i="1" dirty="0"/>
                        <a:t>Top of sequence</a:t>
                      </a:r>
                    </a:p>
                    <a:p>
                      <a:pPr marL="285750" indent="-285750">
                        <a:buFont typeface="Arial" panose="020B0604020202020204" pitchFamily="34" charset="0"/>
                        <a:buChar char="•"/>
                      </a:pPr>
                      <a:r>
                        <a:rPr lang="en-AU" b="0" i="1" dirty="0"/>
                        <a:t>Low from honour</a:t>
                      </a:r>
                    </a:p>
                    <a:p>
                      <a:pPr marL="285750" indent="-285750">
                        <a:buFont typeface="Arial" panose="020B0604020202020204" pitchFamily="34" charset="0"/>
                        <a:buChar char="•"/>
                      </a:pPr>
                      <a:r>
                        <a:rPr lang="en-AU" b="0" i="1" dirty="0"/>
                        <a:t>Singleton (trumps)</a:t>
                      </a:r>
                    </a:p>
                    <a:p>
                      <a:pPr marL="285750" indent="-285750">
                        <a:buFont typeface="Arial" panose="020B0604020202020204" pitchFamily="34" charset="0"/>
                        <a:buChar char="•"/>
                      </a:pPr>
                      <a:r>
                        <a:rPr lang="en-AU" b="0" i="1" dirty="0"/>
                        <a:t>Top of rubbish</a:t>
                      </a:r>
                    </a:p>
                  </a:txBody>
                  <a:tcPr/>
                </a:tc>
                <a:tc>
                  <a:txBody>
                    <a:bodyPr/>
                    <a:lstStyle/>
                    <a:p>
                      <a:pPr algn="ctr"/>
                      <a:r>
                        <a:rPr lang="en-AU" b="1" dirty="0"/>
                        <a:t>Advancer</a:t>
                      </a:r>
                    </a:p>
                    <a:p>
                      <a:pPr algn="l"/>
                      <a:r>
                        <a:rPr lang="en-AU" b="0" dirty="0"/>
                        <a:t>To bid needs </a:t>
                      </a:r>
                      <a:r>
                        <a:rPr lang="en-AU" b="1" dirty="0"/>
                        <a:t>6+ pts</a:t>
                      </a:r>
                    </a:p>
                    <a:p>
                      <a:pPr algn="l"/>
                      <a:r>
                        <a:rPr lang="en-AU" b="0" dirty="0"/>
                        <a:t>Support </a:t>
                      </a:r>
                      <a:r>
                        <a:rPr lang="en-AU" b="0" dirty="0" err="1"/>
                        <a:t>ocall</a:t>
                      </a:r>
                      <a:r>
                        <a:rPr lang="en-AU" b="0" dirty="0"/>
                        <a:t> suit: 3+</a:t>
                      </a:r>
                    </a:p>
                    <a:p>
                      <a:pPr algn="l"/>
                      <a:r>
                        <a:rPr lang="en-AU" b="0" dirty="0"/>
                        <a:t>Bid a new suit: 5+</a:t>
                      </a:r>
                    </a:p>
                    <a:p>
                      <a:endParaRPr lang="en-AU" dirty="0"/>
                    </a:p>
                  </a:txBody>
                  <a:tcPr>
                    <a:solidFill>
                      <a:schemeClr val="accent6">
                        <a:lumMod val="40000"/>
                        <a:lumOff val="60000"/>
                      </a:schemeClr>
                    </a:solidFill>
                  </a:tcPr>
                </a:tc>
                <a:extLst>
                  <a:ext uri="{0D108BD9-81ED-4DB2-BD59-A6C34878D82A}">
                    <a16:rowId xmlns:a16="http://schemas.microsoft.com/office/drawing/2014/main" val="4078616374"/>
                  </a:ext>
                </a:extLst>
              </a:tr>
              <a:tr h="2194270">
                <a:tc>
                  <a:txBody>
                    <a:bodyPr/>
                    <a:lstStyle/>
                    <a:p>
                      <a:r>
                        <a:rPr lang="en-AU" i="0" dirty="0"/>
                        <a:t>Points required for game:</a:t>
                      </a:r>
                    </a:p>
                    <a:p>
                      <a:r>
                        <a:rPr lang="en-AU" sz="2000" i="0" dirty="0"/>
                        <a:t>No Trumps 25 HCP</a:t>
                      </a:r>
                    </a:p>
                    <a:p>
                      <a:r>
                        <a:rPr lang="en-AU" sz="2000" i="0" dirty="0"/>
                        <a:t>Major 25 TP</a:t>
                      </a:r>
                    </a:p>
                    <a:p>
                      <a:r>
                        <a:rPr lang="en-AU" sz="2000" i="0" dirty="0"/>
                        <a:t>Minor 28 TP</a:t>
                      </a:r>
                    </a:p>
                  </a:txBody>
                  <a:tcPr/>
                </a:tc>
                <a:tc>
                  <a:txBody>
                    <a:bodyPr/>
                    <a:lstStyle/>
                    <a:p>
                      <a:pPr algn="ctr"/>
                      <a:r>
                        <a:rPr lang="en-AU" b="1" dirty="0"/>
                        <a:t>Responder</a:t>
                      </a:r>
                    </a:p>
                    <a:p>
                      <a:r>
                        <a:rPr lang="en-AU" dirty="0"/>
                        <a:t>To bid needs </a:t>
                      </a:r>
                      <a:r>
                        <a:rPr lang="en-AU" b="1" dirty="0"/>
                        <a:t>6+ pts</a:t>
                      </a:r>
                    </a:p>
                    <a:p>
                      <a:r>
                        <a:rPr lang="en-AU" dirty="0"/>
                        <a:t>Support op. major: 3+</a:t>
                      </a:r>
                    </a:p>
                    <a:p>
                      <a:r>
                        <a:rPr lang="en-AU" dirty="0"/>
                        <a:t>Bid major: 4+ in suit</a:t>
                      </a:r>
                    </a:p>
                    <a:p>
                      <a:r>
                        <a:rPr lang="en-AU" dirty="0"/>
                        <a:t>Need </a:t>
                      </a:r>
                      <a:r>
                        <a:rPr lang="en-AU" b="1" dirty="0"/>
                        <a:t>10+ </a:t>
                      </a:r>
                      <a:r>
                        <a:rPr lang="en-AU" dirty="0"/>
                        <a:t>HCP to bid new suit at 2 level</a:t>
                      </a:r>
                    </a:p>
                  </a:txBody>
                  <a:tcPr>
                    <a:solidFill>
                      <a:schemeClr val="accent1">
                        <a:lumMod val="40000"/>
                        <a:lumOff val="60000"/>
                      </a:schemeClr>
                    </a:solidFill>
                  </a:tcPr>
                </a:tc>
                <a:tc>
                  <a:txBody>
                    <a:bodyPr/>
                    <a:lstStyle/>
                    <a:p>
                      <a:r>
                        <a:rPr lang="en-AU" i="0" dirty="0"/>
                        <a:t>Shortage Pts (*with fit*)</a:t>
                      </a:r>
                    </a:p>
                    <a:p>
                      <a:pPr marL="0" indent="0">
                        <a:buFont typeface="Arial" panose="020B0604020202020204" pitchFamily="34" charset="0"/>
                        <a:buNone/>
                      </a:pPr>
                      <a:r>
                        <a:rPr lang="en-AU" sz="2400" i="0" dirty="0"/>
                        <a:t>Doubleton = 1</a:t>
                      </a:r>
                    </a:p>
                    <a:p>
                      <a:pPr marL="0" indent="0">
                        <a:buFont typeface="Arial" panose="020B0604020202020204" pitchFamily="34" charset="0"/>
                        <a:buNone/>
                      </a:pPr>
                      <a:r>
                        <a:rPr lang="en-AU" sz="2400" i="0" dirty="0"/>
                        <a:t>Singleton = 3</a:t>
                      </a:r>
                    </a:p>
                    <a:p>
                      <a:pPr marL="0" indent="0">
                        <a:buFont typeface="Arial" panose="020B0604020202020204" pitchFamily="34" charset="0"/>
                        <a:buNone/>
                      </a:pPr>
                      <a:r>
                        <a:rPr lang="en-AU" sz="2400" i="0" dirty="0"/>
                        <a:t>Void = 5</a:t>
                      </a:r>
                    </a:p>
                    <a:p>
                      <a:pPr marL="0" indent="0">
                        <a:buFont typeface="Arial" panose="020B0604020202020204" pitchFamily="34" charset="0"/>
                        <a:buNone/>
                      </a:pPr>
                      <a:r>
                        <a:rPr lang="en-AU" i="0" dirty="0"/>
                        <a:t>TP = HCP + shortage pts</a:t>
                      </a:r>
                    </a:p>
                    <a:p>
                      <a:pPr marL="0" indent="0">
                        <a:buFont typeface="Arial" panose="020B0604020202020204" pitchFamily="34" charset="0"/>
                        <a:buNone/>
                      </a:pPr>
                      <a:endParaRPr lang="en-AU" i="0" dirty="0"/>
                    </a:p>
                  </a:txBody>
                  <a:tcPr/>
                </a:tc>
                <a:extLst>
                  <a:ext uri="{0D108BD9-81ED-4DB2-BD59-A6C34878D82A}">
                    <a16:rowId xmlns:a16="http://schemas.microsoft.com/office/drawing/2014/main" val="2794440917"/>
                  </a:ext>
                </a:extLst>
              </a:tr>
            </a:tbl>
          </a:graphicData>
        </a:graphic>
      </p:graphicFrame>
    </p:spTree>
    <p:extLst>
      <p:ext uri="{BB962C8B-B14F-4D97-AF65-F5344CB8AC3E}">
        <p14:creationId xmlns:p14="http://schemas.microsoft.com/office/powerpoint/2010/main" val="611270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99B929B-7729-A428-C802-4196E862A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21962-7754-E6C8-A0BC-EE5D800F2168}"/>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4:  Not all bids are born equal …</a:t>
            </a:r>
            <a:endParaRPr lang="en-AU" sz="2800" dirty="0"/>
          </a:p>
        </p:txBody>
      </p:sp>
      <p:sp>
        <p:nvSpPr>
          <p:cNvPr id="5" name="TextBox 4">
            <a:extLst>
              <a:ext uri="{FF2B5EF4-FFF2-40B4-BE49-F238E27FC236}">
                <a16:creationId xmlns:a16="http://schemas.microsoft.com/office/drawing/2014/main" id="{00420CA9-9503-8539-F3C9-4C53AEF65FAD}"/>
              </a:ext>
            </a:extLst>
          </p:cNvPr>
          <p:cNvSpPr txBox="1"/>
          <p:nvPr/>
        </p:nvSpPr>
        <p:spPr>
          <a:xfrm>
            <a:off x="0" y="6488668"/>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sp>
        <p:nvSpPr>
          <p:cNvPr id="8" name="TextBox 7">
            <a:extLst>
              <a:ext uri="{FF2B5EF4-FFF2-40B4-BE49-F238E27FC236}">
                <a16:creationId xmlns:a16="http://schemas.microsoft.com/office/drawing/2014/main" id="{EF991011-F567-03A3-F385-E65795629720}"/>
              </a:ext>
            </a:extLst>
          </p:cNvPr>
          <p:cNvSpPr txBox="1"/>
          <p:nvPr/>
        </p:nvSpPr>
        <p:spPr>
          <a:xfrm>
            <a:off x="1195754" y="769620"/>
            <a:ext cx="9995877"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What a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bid of a new suit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promises partner will often vary greatly depending on which position makes the bid – review the following bids for each position </a:t>
            </a:r>
          </a:p>
        </p:txBody>
      </p:sp>
      <p:graphicFrame>
        <p:nvGraphicFramePr>
          <p:cNvPr id="3" name="Table 2">
            <a:extLst>
              <a:ext uri="{FF2B5EF4-FFF2-40B4-BE49-F238E27FC236}">
                <a16:creationId xmlns:a16="http://schemas.microsoft.com/office/drawing/2014/main" id="{21106986-4B69-E6C4-3BBF-B07554983679}"/>
              </a:ext>
            </a:extLst>
          </p:cNvPr>
          <p:cNvGraphicFramePr>
            <a:graphicFrameLocks noGrp="1"/>
          </p:cNvGraphicFramePr>
          <p:nvPr>
            <p:extLst>
              <p:ext uri="{D42A27DB-BD31-4B8C-83A1-F6EECF244321}">
                <p14:modId xmlns:p14="http://schemas.microsoft.com/office/powerpoint/2010/main" val="252448900"/>
              </p:ext>
            </p:extLst>
          </p:nvPr>
        </p:nvGraphicFramePr>
        <p:xfrm>
          <a:off x="1285379" y="1631354"/>
          <a:ext cx="9813255" cy="3937000"/>
        </p:xfrm>
        <a:graphic>
          <a:graphicData uri="http://schemas.openxmlformats.org/drawingml/2006/table">
            <a:tbl>
              <a:tblPr firstRow="1" bandRow="1">
                <a:tableStyleId>{5C22544A-7EE6-4342-B048-85BDC9FD1C3A}</a:tableStyleId>
              </a:tblPr>
              <a:tblGrid>
                <a:gridCol w="772992">
                  <a:extLst>
                    <a:ext uri="{9D8B030D-6E8A-4147-A177-3AD203B41FA5}">
                      <a16:colId xmlns:a16="http://schemas.microsoft.com/office/drawing/2014/main" val="925002381"/>
                    </a:ext>
                  </a:extLst>
                </a:gridCol>
                <a:gridCol w="2261587">
                  <a:extLst>
                    <a:ext uri="{9D8B030D-6E8A-4147-A177-3AD203B41FA5}">
                      <a16:colId xmlns:a16="http://schemas.microsoft.com/office/drawing/2014/main" val="4197817890"/>
                    </a:ext>
                  </a:extLst>
                </a:gridCol>
                <a:gridCol w="2316366">
                  <a:extLst>
                    <a:ext uri="{9D8B030D-6E8A-4147-A177-3AD203B41FA5}">
                      <a16:colId xmlns:a16="http://schemas.microsoft.com/office/drawing/2014/main" val="3070384199"/>
                    </a:ext>
                  </a:extLst>
                </a:gridCol>
                <a:gridCol w="2231155">
                  <a:extLst>
                    <a:ext uri="{9D8B030D-6E8A-4147-A177-3AD203B41FA5}">
                      <a16:colId xmlns:a16="http://schemas.microsoft.com/office/drawing/2014/main" val="2762096754"/>
                    </a:ext>
                  </a:extLst>
                </a:gridCol>
                <a:gridCol w="2231155">
                  <a:extLst>
                    <a:ext uri="{9D8B030D-6E8A-4147-A177-3AD203B41FA5}">
                      <a16:colId xmlns:a16="http://schemas.microsoft.com/office/drawing/2014/main" val="2004494227"/>
                    </a:ext>
                  </a:extLst>
                </a:gridCol>
              </a:tblGrid>
              <a:tr h="370840">
                <a:tc>
                  <a:txBody>
                    <a:bodyPr/>
                    <a:lstStyle/>
                    <a:p>
                      <a:r>
                        <a:rPr lang="en-AU" dirty="0"/>
                        <a:t>Bid</a:t>
                      </a:r>
                    </a:p>
                  </a:txBody>
                  <a:tcPr/>
                </a:tc>
                <a:tc>
                  <a:txBody>
                    <a:bodyPr/>
                    <a:lstStyle/>
                    <a:p>
                      <a:r>
                        <a:rPr lang="en-AU" dirty="0"/>
                        <a:t>By Opener</a:t>
                      </a:r>
                    </a:p>
                  </a:txBody>
                  <a:tcPr/>
                </a:tc>
                <a:tc>
                  <a:txBody>
                    <a:bodyPr/>
                    <a:lstStyle/>
                    <a:p>
                      <a:r>
                        <a:rPr lang="en-AU" dirty="0"/>
                        <a:t>By Responder</a:t>
                      </a:r>
                    </a:p>
                  </a:txBody>
                  <a:tcPr/>
                </a:tc>
                <a:tc>
                  <a:txBody>
                    <a:bodyPr/>
                    <a:lstStyle/>
                    <a:p>
                      <a:r>
                        <a:rPr lang="en-AU" dirty="0"/>
                        <a:t>By Overcaller</a:t>
                      </a:r>
                    </a:p>
                  </a:txBody>
                  <a:tcPr/>
                </a:tc>
                <a:tc>
                  <a:txBody>
                    <a:bodyPr/>
                    <a:lstStyle/>
                    <a:p>
                      <a:r>
                        <a:rPr lang="en-AU" dirty="0"/>
                        <a:t>By Advancer</a:t>
                      </a:r>
                    </a:p>
                  </a:txBody>
                  <a:tcPr/>
                </a:tc>
                <a:extLst>
                  <a:ext uri="{0D108BD9-81ED-4DB2-BD59-A6C34878D82A}">
                    <a16:rowId xmlns:a16="http://schemas.microsoft.com/office/drawing/2014/main" val="3903152766"/>
                  </a:ext>
                </a:extLst>
              </a:tr>
              <a:tr h="370840">
                <a:tc>
                  <a:txBody>
                    <a:bodyPr/>
                    <a:lstStyle/>
                    <a:p>
                      <a:r>
                        <a:rPr lang="en-AU" sz="2400" dirty="0"/>
                        <a:t>1</a:t>
                      </a:r>
                      <a:r>
                        <a:rPr lang="en-AU" sz="2400" dirty="0">
                          <a:latin typeface="+mn-lt"/>
                          <a:cs typeface="Arial" panose="020B0604020202020204" pitchFamily="34" charset="0"/>
                        </a:rPr>
                        <a:t>♣</a:t>
                      </a:r>
                      <a:endParaRPr lang="en-AU" sz="2400" dirty="0"/>
                    </a:p>
                  </a:txBody>
                  <a:tcPr/>
                </a:tc>
                <a:tc>
                  <a:txBody>
                    <a:bodyPr/>
                    <a:lstStyle/>
                    <a:p>
                      <a:r>
                        <a:rPr lang="en-AU" dirty="0"/>
                        <a:t> </a:t>
                      </a:r>
                    </a:p>
                    <a:p>
                      <a:endParaRPr lang="en-AU" dirty="0"/>
                    </a:p>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206370291"/>
                  </a:ext>
                </a:extLst>
              </a:tr>
              <a:tr h="370840">
                <a:tc>
                  <a:txBody>
                    <a:bodyPr/>
                    <a:lstStyle/>
                    <a:p>
                      <a:r>
                        <a:rPr lang="en-AU" sz="2400" dirty="0"/>
                        <a:t>1</a:t>
                      </a:r>
                      <a:r>
                        <a:rPr lang="en-AU" sz="2400" dirty="0">
                          <a:solidFill>
                            <a:srgbClr val="FF0000"/>
                          </a:solidFill>
                          <a:latin typeface="+mn-lt"/>
                          <a:cs typeface="Arial" panose="020B0604020202020204" pitchFamily="34" charset="0"/>
                        </a:rPr>
                        <a:t>♦</a:t>
                      </a:r>
                      <a:endParaRPr lang="en-AU" sz="2400" dirty="0"/>
                    </a:p>
                  </a:txBody>
                  <a:tcPr/>
                </a:tc>
                <a:tc>
                  <a:txBody>
                    <a:bodyPr/>
                    <a:lstStyle/>
                    <a:p>
                      <a:endParaRPr lang="en-AU" dirty="0"/>
                    </a:p>
                    <a:p>
                      <a:endParaRPr lang="en-AU" dirty="0"/>
                    </a:p>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694216357"/>
                  </a:ext>
                </a:extLst>
              </a:tr>
              <a:tr h="370840">
                <a:tc>
                  <a:txBody>
                    <a:bodyPr/>
                    <a:lstStyle/>
                    <a:p>
                      <a:r>
                        <a:rPr lang="en-AU" sz="2400" dirty="0"/>
                        <a:t>1 </a:t>
                      </a:r>
                      <a:r>
                        <a:rPr lang="en-AU" sz="2400" dirty="0">
                          <a:solidFill>
                            <a:srgbClr val="FF0000"/>
                          </a:solidFill>
                          <a:latin typeface="+mn-lt"/>
                          <a:cs typeface="Arial" panose="020B0604020202020204" pitchFamily="34" charset="0"/>
                        </a:rPr>
                        <a:t>♥</a:t>
                      </a:r>
                      <a:endParaRPr lang="en-AU" sz="2400" dirty="0"/>
                    </a:p>
                  </a:txBody>
                  <a:tcPr/>
                </a:tc>
                <a:tc>
                  <a:txBody>
                    <a:bodyPr/>
                    <a:lstStyle/>
                    <a:p>
                      <a:endParaRPr lang="en-AU" dirty="0"/>
                    </a:p>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862442200"/>
                  </a:ext>
                </a:extLst>
              </a:tr>
              <a:tr h="370840">
                <a:tc>
                  <a:txBody>
                    <a:bodyPr/>
                    <a:lstStyle/>
                    <a:p>
                      <a:r>
                        <a:rPr lang="en-AU" sz="2400" dirty="0"/>
                        <a:t>1 </a:t>
                      </a:r>
                      <a:r>
                        <a:rPr lang="en-AU" sz="2400" dirty="0">
                          <a:latin typeface="+mn-lt"/>
                          <a:cs typeface="Arial" panose="020B0604020202020204" pitchFamily="34" charset="0"/>
                        </a:rPr>
                        <a:t>♠</a:t>
                      </a:r>
                      <a:endParaRPr lang="en-AU" sz="2400" dirty="0"/>
                    </a:p>
                  </a:txBody>
                  <a:tcPr/>
                </a:tc>
                <a:tc>
                  <a:txBody>
                    <a:bodyPr/>
                    <a:lstStyle/>
                    <a:p>
                      <a:endParaRPr lang="en-AU" dirty="0"/>
                    </a:p>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404597243"/>
                  </a:ext>
                </a:extLst>
              </a:tr>
              <a:tr h="370840">
                <a:tc>
                  <a:txBody>
                    <a:bodyPr/>
                    <a:lstStyle/>
                    <a:p>
                      <a:r>
                        <a:rPr lang="en-AU" sz="2400" dirty="0"/>
                        <a:t>1 NT</a:t>
                      </a:r>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760105953"/>
                  </a:ext>
                </a:extLst>
              </a:tr>
            </a:tbl>
          </a:graphicData>
        </a:graphic>
      </p:graphicFrame>
    </p:spTree>
    <p:extLst>
      <p:ext uri="{BB962C8B-B14F-4D97-AF65-F5344CB8AC3E}">
        <p14:creationId xmlns:p14="http://schemas.microsoft.com/office/powerpoint/2010/main" val="4261934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DFD1212-D8EC-B9C5-D5CF-076B62D8D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5C5A6F-40AC-D30E-022B-0D3423651A9A}"/>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4:  Not all bids are born equal …</a:t>
            </a:r>
            <a:endParaRPr lang="en-AU" sz="2800" dirty="0"/>
          </a:p>
        </p:txBody>
      </p:sp>
      <p:sp>
        <p:nvSpPr>
          <p:cNvPr id="5" name="TextBox 4">
            <a:extLst>
              <a:ext uri="{FF2B5EF4-FFF2-40B4-BE49-F238E27FC236}">
                <a16:creationId xmlns:a16="http://schemas.microsoft.com/office/drawing/2014/main" id="{E815CB6E-D1A3-BA6B-1923-A1DF207F7065}"/>
              </a:ext>
            </a:extLst>
          </p:cNvPr>
          <p:cNvSpPr txBox="1"/>
          <p:nvPr/>
        </p:nvSpPr>
        <p:spPr>
          <a:xfrm>
            <a:off x="0" y="6488668"/>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sp>
        <p:nvSpPr>
          <p:cNvPr id="8" name="TextBox 7">
            <a:extLst>
              <a:ext uri="{FF2B5EF4-FFF2-40B4-BE49-F238E27FC236}">
                <a16:creationId xmlns:a16="http://schemas.microsoft.com/office/drawing/2014/main" id="{FFCE138F-33B4-7545-9CB7-829FC16D3137}"/>
              </a:ext>
            </a:extLst>
          </p:cNvPr>
          <p:cNvSpPr txBox="1"/>
          <p:nvPr/>
        </p:nvSpPr>
        <p:spPr>
          <a:xfrm>
            <a:off x="1195754" y="769620"/>
            <a:ext cx="9995877"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What a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bid of a new suit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promises partner will often vary greatly depending on which position makes the bid – review the following bids for each position </a:t>
            </a:r>
          </a:p>
        </p:txBody>
      </p:sp>
      <p:graphicFrame>
        <p:nvGraphicFramePr>
          <p:cNvPr id="3" name="Table 2">
            <a:extLst>
              <a:ext uri="{FF2B5EF4-FFF2-40B4-BE49-F238E27FC236}">
                <a16:creationId xmlns:a16="http://schemas.microsoft.com/office/drawing/2014/main" id="{095C825A-5B18-BAC4-941A-8F5218CAE8A7}"/>
              </a:ext>
            </a:extLst>
          </p:cNvPr>
          <p:cNvGraphicFramePr>
            <a:graphicFrameLocks noGrp="1"/>
          </p:cNvGraphicFramePr>
          <p:nvPr>
            <p:extLst>
              <p:ext uri="{D42A27DB-BD31-4B8C-83A1-F6EECF244321}">
                <p14:modId xmlns:p14="http://schemas.microsoft.com/office/powerpoint/2010/main" val="1121487675"/>
              </p:ext>
            </p:extLst>
          </p:nvPr>
        </p:nvGraphicFramePr>
        <p:xfrm>
          <a:off x="1285380" y="1631354"/>
          <a:ext cx="9906249" cy="4119880"/>
        </p:xfrm>
        <a:graphic>
          <a:graphicData uri="http://schemas.openxmlformats.org/drawingml/2006/table">
            <a:tbl>
              <a:tblPr firstRow="1" bandRow="1">
                <a:tableStyleId>{5C22544A-7EE6-4342-B048-85BDC9FD1C3A}</a:tableStyleId>
              </a:tblPr>
              <a:tblGrid>
                <a:gridCol w="780317">
                  <a:extLst>
                    <a:ext uri="{9D8B030D-6E8A-4147-A177-3AD203B41FA5}">
                      <a16:colId xmlns:a16="http://schemas.microsoft.com/office/drawing/2014/main" val="925002381"/>
                    </a:ext>
                  </a:extLst>
                </a:gridCol>
                <a:gridCol w="2283019">
                  <a:extLst>
                    <a:ext uri="{9D8B030D-6E8A-4147-A177-3AD203B41FA5}">
                      <a16:colId xmlns:a16="http://schemas.microsoft.com/office/drawing/2014/main" val="4197817890"/>
                    </a:ext>
                  </a:extLst>
                </a:gridCol>
                <a:gridCol w="2338317">
                  <a:extLst>
                    <a:ext uri="{9D8B030D-6E8A-4147-A177-3AD203B41FA5}">
                      <a16:colId xmlns:a16="http://schemas.microsoft.com/office/drawing/2014/main" val="3070384199"/>
                    </a:ext>
                  </a:extLst>
                </a:gridCol>
                <a:gridCol w="2252298">
                  <a:extLst>
                    <a:ext uri="{9D8B030D-6E8A-4147-A177-3AD203B41FA5}">
                      <a16:colId xmlns:a16="http://schemas.microsoft.com/office/drawing/2014/main" val="2762096754"/>
                    </a:ext>
                  </a:extLst>
                </a:gridCol>
                <a:gridCol w="2252298">
                  <a:extLst>
                    <a:ext uri="{9D8B030D-6E8A-4147-A177-3AD203B41FA5}">
                      <a16:colId xmlns:a16="http://schemas.microsoft.com/office/drawing/2014/main" val="3666860205"/>
                    </a:ext>
                  </a:extLst>
                </a:gridCol>
              </a:tblGrid>
              <a:tr h="370840">
                <a:tc>
                  <a:txBody>
                    <a:bodyPr/>
                    <a:lstStyle/>
                    <a:p>
                      <a:r>
                        <a:rPr lang="en-AU" dirty="0"/>
                        <a:t>Bid</a:t>
                      </a:r>
                    </a:p>
                  </a:txBody>
                  <a:tcPr/>
                </a:tc>
                <a:tc>
                  <a:txBody>
                    <a:bodyPr/>
                    <a:lstStyle/>
                    <a:p>
                      <a:r>
                        <a:rPr lang="en-AU" dirty="0"/>
                        <a:t>By Opener</a:t>
                      </a:r>
                    </a:p>
                  </a:txBody>
                  <a:tcPr/>
                </a:tc>
                <a:tc>
                  <a:txBody>
                    <a:bodyPr/>
                    <a:lstStyle/>
                    <a:p>
                      <a:r>
                        <a:rPr lang="en-AU" dirty="0"/>
                        <a:t>By Responder</a:t>
                      </a:r>
                    </a:p>
                  </a:txBody>
                  <a:tcPr/>
                </a:tc>
                <a:tc>
                  <a:txBody>
                    <a:bodyPr/>
                    <a:lstStyle/>
                    <a:p>
                      <a:r>
                        <a:rPr lang="en-AU" dirty="0"/>
                        <a:t>By Overcaller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By Advancer</a:t>
                      </a:r>
                    </a:p>
                  </a:txBody>
                  <a:tcPr/>
                </a:tc>
                <a:extLst>
                  <a:ext uri="{0D108BD9-81ED-4DB2-BD59-A6C34878D82A}">
                    <a16:rowId xmlns:a16="http://schemas.microsoft.com/office/drawing/2014/main" val="3903152766"/>
                  </a:ext>
                </a:extLst>
              </a:tr>
              <a:tr h="370840">
                <a:tc>
                  <a:txBody>
                    <a:bodyPr/>
                    <a:lstStyle/>
                    <a:p>
                      <a:r>
                        <a:rPr lang="en-AU" sz="2400" dirty="0"/>
                        <a:t>1</a:t>
                      </a:r>
                      <a:r>
                        <a:rPr lang="en-AU" sz="2400" dirty="0">
                          <a:latin typeface="+mn-lt"/>
                          <a:cs typeface="Arial" panose="020B0604020202020204" pitchFamily="34" charset="0"/>
                        </a:rPr>
                        <a:t>♣</a:t>
                      </a:r>
                      <a:endParaRPr lang="en-AU" sz="2400" dirty="0"/>
                    </a:p>
                  </a:txBody>
                  <a:tcPr/>
                </a:tc>
                <a:tc>
                  <a:txBody>
                    <a:bodyPr/>
                    <a:lstStyle/>
                    <a:p>
                      <a:r>
                        <a:rPr lang="en-AU" dirty="0"/>
                        <a:t>12+ HCP</a:t>
                      </a:r>
                    </a:p>
                    <a:p>
                      <a:r>
                        <a:rPr lang="en-AU" dirty="0"/>
                        <a:t>3+ </a:t>
                      </a:r>
                      <a:r>
                        <a:rPr lang="en-AU" sz="1800" dirty="0">
                          <a:latin typeface="+mn-lt"/>
                          <a:cs typeface="Arial" panose="020B0604020202020204" pitchFamily="34" charset="0"/>
                        </a:rPr>
                        <a:t>♣</a:t>
                      </a:r>
                    </a:p>
                    <a:p>
                      <a:r>
                        <a:rPr lang="en-AU" sz="1800" dirty="0">
                          <a:latin typeface="+mn-lt"/>
                          <a:cs typeface="Arial" panose="020B0604020202020204" pitchFamily="34" charset="0"/>
                        </a:rPr>
                        <a:t>(probably no </a:t>
                      </a:r>
                      <a:r>
                        <a:rPr lang="en-AU" sz="1800" b="1" dirty="0">
                          <a:latin typeface="+mn-lt"/>
                          <a:cs typeface="Arial" panose="020B0604020202020204" pitchFamily="34" charset="0"/>
                        </a:rPr>
                        <a:t>5</a:t>
                      </a:r>
                      <a:r>
                        <a:rPr lang="en-AU" sz="1800" dirty="0">
                          <a:latin typeface="+mn-lt"/>
                          <a:cs typeface="Arial" panose="020B0604020202020204" pitchFamily="34" charset="0"/>
                        </a:rPr>
                        <a:t>+ M)</a:t>
                      </a:r>
                      <a:endParaRPr lang="en-AU" dirty="0"/>
                    </a:p>
                  </a:txBody>
                  <a:tcPr/>
                </a:tc>
                <a:tc>
                  <a:txBody>
                    <a:bodyPr/>
                    <a:lstStyle/>
                    <a:p>
                      <a:r>
                        <a:rPr lang="en-AU" dirty="0">
                          <a:sym typeface="Wingdings" panose="05000000000000000000" pitchFamily="2" charset="2"/>
                        </a:rPr>
                        <a:t></a:t>
                      </a:r>
                      <a:endParaRPr lang="en-AU" dirty="0"/>
                    </a:p>
                  </a:txBody>
                  <a:tcPr/>
                </a:tc>
                <a:tc>
                  <a:txBody>
                    <a:bodyPr/>
                    <a:lstStyle/>
                    <a:p>
                      <a:r>
                        <a:rPr lang="en-AU" dirty="0">
                          <a:sym typeface="Wingdings" panose="05000000000000000000" pitchFamily="2" charset="2"/>
                        </a:rPr>
                        <a:t></a:t>
                      </a:r>
                      <a:endParaRPr lang="en-AU" dirty="0"/>
                    </a:p>
                  </a:txBody>
                  <a:tcPr/>
                </a:tc>
                <a:tc>
                  <a:txBody>
                    <a:bodyPr/>
                    <a:lstStyle/>
                    <a:p>
                      <a:endParaRPr lang="en-AU" dirty="0"/>
                    </a:p>
                  </a:txBody>
                  <a:tcPr/>
                </a:tc>
                <a:extLst>
                  <a:ext uri="{0D108BD9-81ED-4DB2-BD59-A6C34878D82A}">
                    <a16:rowId xmlns:a16="http://schemas.microsoft.com/office/drawing/2014/main" val="1206370291"/>
                  </a:ext>
                </a:extLst>
              </a:tr>
              <a:tr h="370840">
                <a:tc>
                  <a:txBody>
                    <a:bodyPr/>
                    <a:lstStyle/>
                    <a:p>
                      <a:r>
                        <a:rPr lang="en-AU" sz="2400" dirty="0"/>
                        <a:t>1</a:t>
                      </a:r>
                      <a:r>
                        <a:rPr lang="en-AU" sz="2400" dirty="0">
                          <a:solidFill>
                            <a:srgbClr val="FF0000"/>
                          </a:solidFill>
                          <a:latin typeface="+mn-lt"/>
                          <a:cs typeface="Arial" panose="020B0604020202020204" pitchFamily="34" charset="0"/>
                        </a:rPr>
                        <a:t>♦</a:t>
                      </a:r>
                      <a:endParaRPr lang="en-AU" sz="2400" dirty="0"/>
                    </a:p>
                  </a:txBody>
                  <a:tcPr/>
                </a:tc>
                <a:tc>
                  <a:txBody>
                    <a:bodyPr/>
                    <a:lstStyle/>
                    <a:p>
                      <a:r>
                        <a:rPr lang="en-AU" dirty="0"/>
                        <a:t>12+ HCP</a:t>
                      </a:r>
                    </a:p>
                    <a:p>
                      <a:r>
                        <a:rPr lang="en-AU" dirty="0"/>
                        <a:t>3+ </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mn-lt"/>
                          <a:cs typeface="Arial" panose="020B0604020202020204" pitchFamily="34" charset="0"/>
                        </a:rPr>
                        <a:t>(probably no </a:t>
                      </a:r>
                      <a:r>
                        <a:rPr lang="en-AU" sz="1800" b="1" dirty="0">
                          <a:latin typeface="+mn-lt"/>
                          <a:cs typeface="Arial" panose="020B0604020202020204" pitchFamily="34" charset="0"/>
                        </a:rPr>
                        <a:t>5</a:t>
                      </a:r>
                      <a:r>
                        <a:rPr lang="en-AU" sz="1800" dirty="0">
                          <a:latin typeface="+mn-lt"/>
                          <a:cs typeface="Arial" panose="020B0604020202020204" pitchFamily="34" charset="0"/>
                        </a:rPr>
                        <a:t>+ M)</a:t>
                      </a:r>
                      <a:endParaRPr lang="en-AU" dirty="0"/>
                    </a:p>
                  </a:txBody>
                  <a:tcPr/>
                </a:tc>
                <a:tc>
                  <a:txBody>
                    <a:bodyPr/>
                    <a:lstStyle/>
                    <a:p>
                      <a:r>
                        <a:rPr lang="en-AU" dirty="0"/>
                        <a:t>6+ HCP</a:t>
                      </a:r>
                    </a:p>
                    <a:p>
                      <a:r>
                        <a:rPr lang="en-AU" dirty="0"/>
                        <a:t>4+ </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mn-lt"/>
                          <a:cs typeface="Arial" panose="020B0604020202020204" pitchFamily="34" charset="0"/>
                        </a:rPr>
                        <a:t>(probably no </a:t>
                      </a:r>
                      <a:r>
                        <a:rPr lang="en-AU" sz="1800" b="1" dirty="0">
                          <a:latin typeface="+mn-lt"/>
                          <a:cs typeface="Arial" panose="020B0604020202020204" pitchFamily="34" charset="0"/>
                        </a:rPr>
                        <a:t>4</a:t>
                      </a:r>
                      <a:r>
                        <a:rPr lang="en-AU" sz="1800" dirty="0">
                          <a:latin typeface="+mn-lt"/>
                          <a:cs typeface="Arial" panose="020B0604020202020204" pitchFamily="34" charset="0"/>
                        </a:rPr>
                        <a:t>+ M)</a:t>
                      </a:r>
                      <a:endParaRPr lang="en-AU" dirty="0"/>
                    </a:p>
                  </a:txBody>
                  <a:tcPr/>
                </a:tc>
                <a:tc>
                  <a:txBody>
                    <a:bodyPr/>
                    <a:lstStyle/>
                    <a:p>
                      <a:r>
                        <a:rPr lang="en-AU" dirty="0"/>
                        <a:t>12+ HCP*</a:t>
                      </a:r>
                    </a:p>
                    <a:p>
                      <a:r>
                        <a:rPr lang="en-AU" dirty="0"/>
                        <a:t>5+ </a:t>
                      </a:r>
                      <a:r>
                        <a:rPr lang="en-AU" sz="1800" dirty="0">
                          <a:solidFill>
                            <a:srgbClr val="FF0000"/>
                          </a:solidFill>
                          <a:latin typeface="+mn-lt"/>
                          <a:cs typeface="Arial" panose="020B0604020202020204" pitchFamily="34" charset="0"/>
                        </a:rPr>
                        <a:t>♦</a:t>
                      </a:r>
                    </a:p>
                    <a:p>
                      <a:endParaRPr lang="en-AU" dirty="0"/>
                    </a:p>
                  </a:txBody>
                  <a:tcPr/>
                </a:tc>
                <a:tc>
                  <a:txBody>
                    <a:bodyPr/>
                    <a:lstStyle/>
                    <a:p>
                      <a:r>
                        <a:rPr lang="en-AU" dirty="0"/>
                        <a:t>See responder</a:t>
                      </a:r>
                    </a:p>
                  </a:txBody>
                  <a:tcPr/>
                </a:tc>
                <a:extLst>
                  <a:ext uri="{0D108BD9-81ED-4DB2-BD59-A6C34878D82A}">
                    <a16:rowId xmlns:a16="http://schemas.microsoft.com/office/drawing/2014/main" val="3694216357"/>
                  </a:ext>
                </a:extLst>
              </a:tr>
              <a:tr h="370840">
                <a:tc>
                  <a:txBody>
                    <a:bodyPr/>
                    <a:lstStyle/>
                    <a:p>
                      <a:r>
                        <a:rPr lang="en-AU" sz="2400" dirty="0"/>
                        <a:t>1 </a:t>
                      </a:r>
                      <a:r>
                        <a:rPr lang="en-AU" sz="2400" dirty="0">
                          <a:solidFill>
                            <a:srgbClr val="FF0000"/>
                          </a:solidFill>
                          <a:latin typeface="+mn-lt"/>
                          <a:cs typeface="Arial" panose="020B0604020202020204" pitchFamily="34" charset="0"/>
                        </a:rPr>
                        <a:t>♥</a:t>
                      </a:r>
                      <a:endParaRPr lang="en-AU" sz="2400" dirty="0"/>
                    </a:p>
                  </a:txBody>
                  <a:tcPr/>
                </a:tc>
                <a:tc>
                  <a:txBody>
                    <a:bodyPr/>
                    <a:lstStyle/>
                    <a:p>
                      <a:r>
                        <a:rPr lang="en-AU" dirty="0"/>
                        <a:t>12+ HCP</a:t>
                      </a:r>
                    </a:p>
                    <a:p>
                      <a:r>
                        <a:rPr lang="en-AU" dirty="0"/>
                        <a:t>5+ </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6+ HCP</a:t>
                      </a:r>
                    </a:p>
                    <a:p>
                      <a:r>
                        <a:rPr lang="en-AU" dirty="0"/>
                        <a:t>4+ </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12+ HCP*</a:t>
                      </a:r>
                    </a:p>
                    <a:p>
                      <a:r>
                        <a:rPr lang="en-AU" dirty="0"/>
                        <a:t>5+ </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See responder</a:t>
                      </a:r>
                    </a:p>
                  </a:txBody>
                  <a:tcPr/>
                </a:tc>
                <a:extLst>
                  <a:ext uri="{0D108BD9-81ED-4DB2-BD59-A6C34878D82A}">
                    <a16:rowId xmlns:a16="http://schemas.microsoft.com/office/drawing/2014/main" val="3862442200"/>
                  </a:ext>
                </a:extLst>
              </a:tr>
              <a:tr h="370840">
                <a:tc>
                  <a:txBody>
                    <a:bodyPr/>
                    <a:lstStyle/>
                    <a:p>
                      <a:r>
                        <a:rPr lang="en-AU" sz="2400" dirty="0"/>
                        <a:t>1 </a:t>
                      </a:r>
                      <a:r>
                        <a:rPr lang="en-AU" sz="2400" dirty="0">
                          <a:latin typeface="+mn-lt"/>
                          <a:cs typeface="Arial" panose="020B0604020202020204" pitchFamily="34" charset="0"/>
                        </a:rPr>
                        <a:t>♠</a:t>
                      </a:r>
                      <a:endParaRPr lang="en-AU" sz="2400" dirty="0"/>
                    </a:p>
                  </a:txBody>
                  <a:tcPr/>
                </a:tc>
                <a:tc>
                  <a:txBody>
                    <a:bodyPr/>
                    <a:lstStyle/>
                    <a:p>
                      <a:r>
                        <a:rPr lang="en-AU" dirty="0"/>
                        <a:t>12+ HCP</a:t>
                      </a:r>
                    </a:p>
                    <a:p>
                      <a:r>
                        <a:rPr lang="en-AU" dirty="0"/>
                        <a:t>5+ </a:t>
                      </a:r>
                      <a:r>
                        <a:rPr lang="en-AU" sz="1800" dirty="0">
                          <a:latin typeface="+mn-lt"/>
                          <a:cs typeface="Arial" panose="020B0604020202020204" pitchFamily="34" charset="0"/>
                        </a:rPr>
                        <a:t>♠</a:t>
                      </a:r>
                      <a:endParaRPr lang="en-AU" dirty="0"/>
                    </a:p>
                  </a:txBody>
                  <a:tcPr/>
                </a:tc>
                <a:tc>
                  <a:txBody>
                    <a:bodyPr/>
                    <a:lstStyle/>
                    <a:p>
                      <a:r>
                        <a:rPr lang="en-AU" dirty="0"/>
                        <a:t>6+ HCP</a:t>
                      </a:r>
                    </a:p>
                    <a:p>
                      <a:r>
                        <a:rPr lang="en-AU" dirty="0"/>
                        <a:t>4+ </a:t>
                      </a:r>
                      <a:r>
                        <a:rPr lang="en-AU" sz="1800" dirty="0">
                          <a:latin typeface="+mn-lt"/>
                          <a:cs typeface="Arial" panose="020B0604020202020204" pitchFamily="34" charset="0"/>
                        </a:rPr>
                        <a:t>♠</a:t>
                      </a:r>
                      <a:endParaRPr lang="en-AU" dirty="0"/>
                    </a:p>
                  </a:txBody>
                  <a:tcPr/>
                </a:tc>
                <a:tc>
                  <a:txBody>
                    <a:bodyPr/>
                    <a:lstStyle/>
                    <a:p>
                      <a:r>
                        <a:rPr lang="en-AU" dirty="0"/>
                        <a:t>12+ HCP*</a:t>
                      </a:r>
                    </a:p>
                    <a:p>
                      <a:r>
                        <a:rPr lang="en-AU" dirty="0"/>
                        <a:t>5+ </a:t>
                      </a:r>
                      <a:r>
                        <a:rPr lang="en-AU" sz="1800" dirty="0">
                          <a:latin typeface="+mn-lt"/>
                          <a:cs typeface="Arial" panose="020B0604020202020204" pitchFamily="34" charset="0"/>
                        </a:rPr>
                        <a:t>♠</a:t>
                      </a:r>
                      <a:endParaRPr lang="en-AU" dirty="0"/>
                    </a:p>
                  </a:txBody>
                  <a:tcPr/>
                </a:tc>
                <a:tc>
                  <a:txBody>
                    <a:bodyPr/>
                    <a:lstStyle/>
                    <a:p>
                      <a:r>
                        <a:rPr lang="en-AU" dirty="0"/>
                        <a:t>See responder</a:t>
                      </a:r>
                    </a:p>
                  </a:txBody>
                  <a:tcPr/>
                </a:tc>
                <a:extLst>
                  <a:ext uri="{0D108BD9-81ED-4DB2-BD59-A6C34878D82A}">
                    <a16:rowId xmlns:a16="http://schemas.microsoft.com/office/drawing/2014/main" val="3404597243"/>
                  </a:ext>
                </a:extLst>
              </a:tr>
              <a:tr h="370840">
                <a:tc>
                  <a:txBody>
                    <a:bodyPr/>
                    <a:lstStyle/>
                    <a:p>
                      <a:r>
                        <a:rPr lang="en-AU" sz="2400" dirty="0"/>
                        <a:t>1 NT</a:t>
                      </a:r>
                    </a:p>
                  </a:txBody>
                  <a:tcPr/>
                </a:tc>
                <a:tc>
                  <a:txBody>
                    <a:bodyPr/>
                    <a:lstStyle/>
                    <a:p>
                      <a:r>
                        <a:rPr lang="en-AU" dirty="0"/>
                        <a:t>12-15 HCP. Balanced</a:t>
                      </a:r>
                    </a:p>
                  </a:txBody>
                  <a:tcPr/>
                </a:tc>
                <a:tc>
                  <a:txBody>
                    <a:bodyPr/>
                    <a:lstStyle/>
                    <a:p>
                      <a:r>
                        <a:rPr lang="en-AU" dirty="0"/>
                        <a:t>6-10 HCP (probably no 4+ M)</a:t>
                      </a:r>
                    </a:p>
                  </a:txBody>
                  <a:tcPr/>
                </a:tc>
                <a:tc>
                  <a:txBody>
                    <a:bodyPr/>
                    <a:lstStyle/>
                    <a:p>
                      <a:r>
                        <a:rPr lang="en-AU" dirty="0"/>
                        <a:t>12-15 HCP. Balanced</a:t>
                      </a:r>
                    </a:p>
                  </a:txBody>
                  <a:tcPr/>
                </a:tc>
                <a:tc>
                  <a:txBody>
                    <a:bodyPr/>
                    <a:lstStyle/>
                    <a:p>
                      <a:r>
                        <a:rPr lang="en-AU" dirty="0"/>
                        <a:t>See responder</a:t>
                      </a:r>
                    </a:p>
                  </a:txBody>
                  <a:tcPr/>
                </a:tc>
                <a:extLst>
                  <a:ext uri="{0D108BD9-81ED-4DB2-BD59-A6C34878D82A}">
                    <a16:rowId xmlns:a16="http://schemas.microsoft.com/office/drawing/2014/main" val="2015795363"/>
                  </a:ext>
                </a:extLst>
              </a:tr>
            </a:tbl>
          </a:graphicData>
        </a:graphic>
      </p:graphicFrame>
    </p:spTree>
    <p:extLst>
      <p:ext uri="{BB962C8B-B14F-4D97-AF65-F5344CB8AC3E}">
        <p14:creationId xmlns:p14="http://schemas.microsoft.com/office/powerpoint/2010/main" val="81877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5D2A8C9-599C-28D0-9E78-7984B5156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C41C2-8D9E-CFD7-7E81-CA5166A1E64F}"/>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4:  How common IS game ?</a:t>
            </a:r>
            <a:endParaRPr lang="en-AU" sz="2800" dirty="0"/>
          </a:p>
        </p:txBody>
      </p:sp>
      <p:pic>
        <p:nvPicPr>
          <p:cNvPr id="4" name="Picture 3">
            <a:extLst>
              <a:ext uri="{FF2B5EF4-FFF2-40B4-BE49-F238E27FC236}">
                <a16:creationId xmlns:a16="http://schemas.microsoft.com/office/drawing/2014/main" id="{4AE40885-FA60-C363-F5C2-7A4EBDD46B60}"/>
              </a:ext>
            </a:extLst>
          </p:cNvPr>
          <p:cNvPicPr>
            <a:picLocks noChangeAspect="1"/>
          </p:cNvPicPr>
          <p:nvPr/>
        </p:nvPicPr>
        <p:blipFill>
          <a:blip r:embed="rId3"/>
          <a:stretch>
            <a:fillRect/>
          </a:stretch>
        </p:blipFill>
        <p:spPr>
          <a:xfrm>
            <a:off x="11531758" y="1729592"/>
            <a:ext cx="449619" cy="3398815"/>
          </a:xfrm>
          <a:prstGeom prst="rect">
            <a:avLst/>
          </a:prstGeom>
        </p:spPr>
      </p:pic>
      <p:sp>
        <p:nvSpPr>
          <p:cNvPr id="3" name="TextBox 2">
            <a:extLst>
              <a:ext uri="{FF2B5EF4-FFF2-40B4-BE49-F238E27FC236}">
                <a16:creationId xmlns:a16="http://schemas.microsoft.com/office/drawing/2014/main" id="{9ED95CAD-B5B9-B040-2603-F5F381EA420B}"/>
              </a:ext>
            </a:extLst>
          </p:cNvPr>
          <p:cNvSpPr txBox="1"/>
          <p:nvPr/>
        </p:nvSpPr>
        <p:spPr>
          <a:xfrm>
            <a:off x="325647" y="769620"/>
            <a:ext cx="10963107"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Looking at 65,000 games played at the world bridge championships –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65% of contracts </a:t>
            </a: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were played at game or above…</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F4BFFD-EF58-5C4A-033A-CA0A8C5CA41C}"/>
              </a:ext>
            </a:extLst>
          </p:cNvPr>
          <p:cNvSpPr txBox="1"/>
          <p:nvPr/>
        </p:nvSpPr>
        <p:spPr>
          <a:xfrm>
            <a:off x="0" y="6488668"/>
            <a:ext cx="2768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graphicFrame>
        <p:nvGraphicFramePr>
          <p:cNvPr id="16" name="Table 15">
            <a:extLst>
              <a:ext uri="{FF2B5EF4-FFF2-40B4-BE49-F238E27FC236}">
                <a16:creationId xmlns:a16="http://schemas.microsoft.com/office/drawing/2014/main" id="{698D5DDB-B8DC-25DF-BB93-EE455234F574}"/>
              </a:ext>
            </a:extLst>
          </p:cNvPr>
          <p:cNvGraphicFramePr>
            <a:graphicFrameLocks noGrp="1"/>
          </p:cNvGraphicFramePr>
          <p:nvPr>
            <p:extLst>
              <p:ext uri="{D42A27DB-BD31-4B8C-83A1-F6EECF244321}">
                <p14:modId xmlns:p14="http://schemas.microsoft.com/office/powerpoint/2010/main" val="458572920"/>
              </p:ext>
            </p:extLst>
          </p:nvPr>
        </p:nvGraphicFramePr>
        <p:xfrm>
          <a:off x="1977887" y="1610138"/>
          <a:ext cx="7056784" cy="3637722"/>
        </p:xfrm>
        <a:graphic>
          <a:graphicData uri="http://schemas.openxmlformats.org/drawingml/2006/table">
            <a:tbl>
              <a:tblPr/>
              <a:tblGrid>
                <a:gridCol w="882098">
                  <a:extLst>
                    <a:ext uri="{9D8B030D-6E8A-4147-A177-3AD203B41FA5}">
                      <a16:colId xmlns:a16="http://schemas.microsoft.com/office/drawing/2014/main" val="2438886978"/>
                    </a:ext>
                  </a:extLst>
                </a:gridCol>
                <a:gridCol w="882098">
                  <a:extLst>
                    <a:ext uri="{9D8B030D-6E8A-4147-A177-3AD203B41FA5}">
                      <a16:colId xmlns:a16="http://schemas.microsoft.com/office/drawing/2014/main" val="1886055716"/>
                    </a:ext>
                  </a:extLst>
                </a:gridCol>
                <a:gridCol w="882098">
                  <a:extLst>
                    <a:ext uri="{9D8B030D-6E8A-4147-A177-3AD203B41FA5}">
                      <a16:colId xmlns:a16="http://schemas.microsoft.com/office/drawing/2014/main" val="1261932115"/>
                    </a:ext>
                  </a:extLst>
                </a:gridCol>
                <a:gridCol w="882098">
                  <a:extLst>
                    <a:ext uri="{9D8B030D-6E8A-4147-A177-3AD203B41FA5}">
                      <a16:colId xmlns:a16="http://schemas.microsoft.com/office/drawing/2014/main" val="1517882558"/>
                    </a:ext>
                  </a:extLst>
                </a:gridCol>
                <a:gridCol w="882098">
                  <a:extLst>
                    <a:ext uri="{9D8B030D-6E8A-4147-A177-3AD203B41FA5}">
                      <a16:colId xmlns:a16="http://schemas.microsoft.com/office/drawing/2014/main" val="2941253720"/>
                    </a:ext>
                  </a:extLst>
                </a:gridCol>
                <a:gridCol w="882098">
                  <a:extLst>
                    <a:ext uri="{9D8B030D-6E8A-4147-A177-3AD203B41FA5}">
                      <a16:colId xmlns:a16="http://schemas.microsoft.com/office/drawing/2014/main" val="3306501952"/>
                    </a:ext>
                  </a:extLst>
                </a:gridCol>
                <a:gridCol w="882098">
                  <a:extLst>
                    <a:ext uri="{9D8B030D-6E8A-4147-A177-3AD203B41FA5}">
                      <a16:colId xmlns:a16="http://schemas.microsoft.com/office/drawing/2014/main" val="93331735"/>
                    </a:ext>
                  </a:extLst>
                </a:gridCol>
                <a:gridCol w="882098">
                  <a:extLst>
                    <a:ext uri="{9D8B030D-6E8A-4147-A177-3AD203B41FA5}">
                      <a16:colId xmlns:a16="http://schemas.microsoft.com/office/drawing/2014/main" val="923024719"/>
                    </a:ext>
                  </a:extLst>
                </a:gridCol>
              </a:tblGrid>
              <a:tr h="606287">
                <a:tc>
                  <a:txBody>
                    <a:bodyPr/>
                    <a:lstStyle/>
                    <a:p>
                      <a:pPr algn="l" fontAlgn="b"/>
                      <a:r>
                        <a:rPr lang="en-AU" sz="20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algn="ctr" fontAlgn="b"/>
                      <a:r>
                        <a:rPr lang="en-AU" sz="20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b"/>
                      <a:r>
                        <a:rPr lang="en-AU" sz="20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b"/>
                      <a:r>
                        <a:rPr lang="en-AU" sz="20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b"/>
                      <a:r>
                        <a:rPr lang="en-AU" sz="20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b"/>
                      <a:r>
                        <a:rPr lang="en-AU" sz="20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b"/>
                      <a:r>
                        <a:rPr lang="en-AU" sz="20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b"/>
                      <a:r>
                        <a:rPr lang="en-AU" sz="20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extLst>
                  <a:ext uri="{0D108BD9-81ED-4DB2-BD59-A6C34878D82A}">
                    <a16:rowId xmlns:a16="http://schemas.microsoft.com/office/drawing/2014/main" val="1736977458"/>
                  </a:ext>
                </a:extLst>
              </a:tr>
              <a:tr h="606287">
                <a:tc>
                  <a:txBody>
                    <a:bodyPr/>
                    <a:lstStyle/>
                    <a:p>
                      <a:pPr algn="ctr" fontAlgn="b"/>
                      <a:r>
                        <a:rPr lang="en-AU" sz="3600" dirty="0">
                          <a:latin typeface="+mn-lt"/>
                          <a:cs typeface="Arial" panose="020B0604020202020204" pitchFamily="34" charset="0"/>
                        </a:rPr>
                        <a:t>♣</a:t>
                      </a:r>
                      <a:endParaRPr lang="en-AU" sz="3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ctr"/>
                      <a:r>
                        <a:rPr lang="en-AU"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CFCFF"/>
                    </a:solidFill>
                  </a:tcPr>
                </a:tc>
                <a:tc>
                  <a:txBody>
                    <a:bodyPr/>
                    <a:lstStyle/>
                    <a:p>
                      <a:pPr algn="ctr" fontAlgn="ctr"/>
                      <a:r>
                        <a:rPr lang="en-AU" sz="2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6FAFA"/>
                    </a:solidFill>
                  </a:tcPr>
                </a:tc>
                <a:tc>
                  <a:txBody>
                    <a:bodyPr/>
                    <a:lstStyle/>
                    <a:p>
                      <a:pPr algn="ctr" fontAlgn="ctr"/>
                      <a:r>
                        <a:rPr lang="en-AU" sz="2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8F4EE"/>
                    </a:solidFill>
                  </a:tcPr>
                </a:tc>
                <a:tc>
                  <a:txBody>
                    <a:bodyPr/>
                    <a:lstStyle/>
                    <a:p>
                      <a:pPr algn="ctr" fontAlgn="ctr"/>
                      <a:r>
                        <a:rPr lang="en-AU" sz="2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6FAFA"/>
                    </a:solidFill>
                  </a:tcPr>
                </a:tc>
                <a:tc>
                  <a:txBody>
                    <a:bodyPr/>
                    <a:lstStyle/>
                    <a:p>
                      <a:pPr algn="ctr" fontAlgn="ctr"/>
                      <a:r>
                        <a:rPr lang="en-AU" sz="2000" b="0" i="0" u="none" strike="noStrike" dirty="0">
                          <a:solidFill>
                            <a:srgbClr val="000000"/>
                          </a:solidFill>
                          <a:effectLst/>
                          <a:latin typeface="Calibri" panose="020F0502020204030204" pitchFamily="34" charset="0"/>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BF5F0"/>
                    </a:solidFill>
                  </a:tcPr>
                </a:tc>
                <a:tc>
                  <a:txBody>
                    <a:bodyPr/>
                    <a:lstStyle/>
                    <a:p>
                      <a:pPr algn="ctr" fontAlgn="ctr"/>
                      <a:r>
                        <a:rPr lang="en-AU" sz="2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5F9F9"/>
                    </a:solidFill>
                  </a:tcPr>
                </a:tc>
                <a:tc>
                  <a:txBody>
                    <a:bodyPr/>
                    <a:lstStyle/>
                    <a:p>
                      <a:pPr algn="ctr" fontAlgn="ctr"/>
                      <a:r>
                        <a:rPr lang="en-AU"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CFCFF"/>
                    </a:solidFill>
                  </a:tcPr>
                </a:tc>
                <a:extLst>
                  <a:ext uri="{0D108BD9-81ED-4DB2-BD59-A6C34878D82A}">
                    <a16:rowId xmlns:a16="http://schemas.microsoft.com/office/drawing/2014/main" val="3443452024"/>
                  </a:ext>
                </a:extLst>
              </a:tr>
              <a:tr h="606287">
                <a:tc>
                  <a:txBody>
                    <a:bodyPr/>
                    <a:lstStyle/>
                    <a:p>
                      <a:pPr algn="ctr" fontAlgn="b"/>
                      <a:r>
                        <a:rPr lang="en-AU" sz="3600" dirty="0">
                          <a:solidFill>
                            <a:srgbClr val="FF0000"/>
                          </a:solidFill>
                          <a:latin typeface="+mn-lt"/>
                          <a:cs typeface="Arial" panose="020B0604020202020204" pitchFamily="34" charset="0"/>
                        </a:rPr>
                        <a:t>♦</a:t>
                      </a:r>
                      <a:endParaRPr lang="en-AU" sz="3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ctr"/>
                      <a:r>
                        <a:rPr lang="en-AU"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CFCFF"/>
                    </a:solidFill>
                  </a:tcPr>
                </a:tc>
                <a:tc>
                  <a:txBody>
                    <a:bodyPr/>
                    <a:lstStyle/>
                    <a:p>
                      <a:pPr algn="ctr" fontAlgn="ctr"/>
                      <a:r>
                        <a:rPr lang="en-AU" sz="2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FF7F4"/>
                    </a:solidFill>
                  </a:tcPr>
                </a:tc>
                <a:tc>
                  <a:txBody>
                    <a:bodyPr/>
                    <a:lstStyle/>
                    <a:p>
                      <a:pPr algn="ctr" fontAlgn="ctr"/>
                      <a:r>
                        <a:rPr lang="en-AU" sz="2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4F2EA"/>
                    </a:solidFill>
                  </a:tcPr>
                </a:tc>
                <a:tc>
                  <a:txBody>
                    <a:bodyPr/>
                    <a:lstStyle/>
                    <a:p>
                      <a:pPr algn="ctr" fontAlgn="ctr"/>
                      <a:r>
                        <a:rPr lang="en-AU" sz="2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6FAFA"/>
                    </a:solidFill>
                  </a:tcPr>
                </a:tc>
                <a:tc>
                  <a:txBody>
                    <a:bodyPr/>
                    <a:lstStyle/>
                    <a:p>
                      <a:pPr algn="ctr" fontAlgn="ctr"/>
                      <a:r>
                        <a:rPr lang="en-AU" sz="2000" b="0" i="0" u="none" strike="noStrike" dirty="0">
                          <a:solidFill>
                            <a:srgbClr val="000000"/>
                          </a:solidFill>
                          <a:effectLst/>
                          <a:latin typeface="Calibri" panose="020F0502020204030204" pitchFamily="34" charset="0"/>
                        </a:rPr>
                        <a:t>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8F4EE"/>
                    </a:solidFill>
                  </a:tcPr>
                </a:tc>
                <a:tc>
                  <a:txBody>
                    <a:bodyPr/>
                    <a:lstStyle/>
                    <a:p>
                      <a:pPr algn="ctr" fontAlgn="ctr"/>
                      <a:r>
                        <a:rPr lang="en-AU" sz="20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4F9F8"/>
                    </a:solidFill>
                  </a:tcPr>
                </a:tc>
                <a:tc>
                  <a:txBody>
                    <a:bodyPr/>
                    <a:lstStyle/>
                    <a:p>
                      <a:pPr algn="ctr" fontAlgn="ctr"/>
                      <a:r>
                        <a:rPr lang="en-AU"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CFCFF"/>
                    </a:solidFill>
                  </a:tcPr>
                </a:tc>
                <a:extLst>
                  <a:ext uri="{0D108BD9-81ED-4DB2-BD59-A6C34878D82A}">
                    <a16:rowId xmlns:a16="http://schemas.microsoft.com/office/drawing/2014/main" val="2148817270"/>
                  </a:ext>
                </a:extLst>
              </a:tr>
              <a:tr h="606287">
                <a:tc>
                  <a:txBody>
                    <a:bodyPr/>
                    <a:lstStyle/>
                    <a:p>
                      <a:pPr algn="ctr" fontAlgn="b"/>
                      <a:r>
                        <a:rPr lang="en-AU" sz="3600" dirty="0">
                          <a:solidFill>
                            <a:srgbClr val="FF0000"/>
                          </a:solidFill>
                          <a:latin typeface="+mn-lt"/>
                          <a:cs typeface="Arial" panose="020B0604020202020204" pitchFamily="34" charset="0"/>
                        </a:rPr>
                        <a:t>♥</a:t>
                      </a:r>
                      <a:endParaRPr lang="en-AU" sz="3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ctr"/>
                      <a:r>
                        <a:rPr lang="en-AU"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BFCFE"/>
                    </a:solidFill>
                  </a:tcPr>
                </a:tc>
                <a:tc>
                  <a:txBody>
                    <a:bodyPr/>
                    <a:lstStyle/>
                    <a:p>
                      <a:pPr algn="ctr" fontAlgn="ctr"/>
                      <a:r>
                        <a:rPr lang="en-AU" sz="2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DCEFE3"/>
                    </a:solidFill>
                  </a:tcPr>
                </a:tc>
                <a:tc>
                  <a:txBody>
                    <a:bodyPr/>
                    <a:lstStyle/>
                    <a:p>
                      <a:pPr algn="ctr" fontAlgn="ctr"/>
                      <a:r>
                        <a:rPr lang="en-AU" sz="20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2F2E8"/>
                    </a:solidFill>
                  </a:tcPr>
                </a:tc>
                <a:tc>
                  <a:txBody>
                    <a:bodyPr/>
                    <a:lstStyle/>
                    <a:p>
                      <a:pPr algn="ctr" fontAlgn="ctr"/>
                      <a:r>
                        <a:rPr lang="en-AU" sz="20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8D4A9"/>
                    </a:solidFill>
                  </a:tcPr>
                </a:tc>
                <a:tc>
                  <a:txBody>
                    <a:bodyPr/>
                    <a:lstStyle/>
                    <a:p>
                      <a:pPr algn="ctr" fontAlgn="ctr"/>
                      <a:r>
                        <a:rPr lang="en-AU" sz="2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1F8F5"/>
                    </a:solidFill>
                  </a:tcPr>
                </a:tc>
                <a:tc>
                  <a:txBody>
                    <a:bodyPr/>
                    <a:lstStyle/>
                    <a:p>
                      <a:pPr algn="ctr" fontAlgn="ctr"/>
                      <a:r>
                        <a:rPr lang="en-AU" sz="2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1F8F5"/>
                    </a:solidFill>
                  </a:tcPr>
                </a:tc>
                <a:tc>
                  <a:txBody>
                    <a:bodyPr/>
                    <a:lstStyle/>
                    <a:p>
                      <a:pPr algn="ctr" fontAlgn="ctr"/>
                      <a:r>
                        <a:rPr lang="en-AU"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BFCFE"/>
                    </a:solidFill>
                  </a:tcPr>
                </a:tc>
                <a:extLst>
                  <a:ext uri="{0D108BD9-81ED-4DB2-BD59-A6C34878D82A}">
                    <a16:rowId xmlns:a16="http://schemas.microsoft.com/office/drawing/2014/main" val="1107142036"/>
                  </a:ext>
                </a:extLst>
              </a:tr>
              <a:tr h="606287">
                <a:tc>
                  <a:txBody>
                    <a:bodyPr/>
                    <a:lstStyle/>
                    <a:p>
                      <a:pPr algn="ctr" fontAlgn="b"/>
                      <a:r>
                        <a:rPr lang="en-AU" sz="3600" dirty="0">
                          <a:latin typeface="+mn-lt"/>
                          <a:cs typeface="Arial" panose="020B0604020202020204" pitchFamily="34" charset="0"/>
                        </a:rPr>
                        <a:t>♠</a:t>
                      </a:r>
                      <a:endParaRPr lang="en-AU" sz="3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ctr"/>
                      <a:r>
                        <a:rPr lang="en-AU" sz="2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8FBFC"/>
                    </a:solidFill>
                  </a:tcPr>
                </a:tc>
                <a:tc>
                  <a:txBody>
                    <a:bodyPr/>
                    <a:lstStyle/>
                    <a:p>
                      <a:pPr algn="ctr" fontAlgn="ctr"/>
                      <a:r>
                        <a:rPr lang="en-AU" sz="20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FEAD8"/>
                    </a:solidFill>
                  </a:tcPr>
                </a:tc>
                <a:tc>
                  <a:txBody>
                    <a:bodyPr/>
                    <a:lstStyle/>
                    <a:p>
                      <a:pPr algn="ctr" fontAlgn="ctr"/>
                      <a:r>
                        <a:rPr lang="en-AU" sz="20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DEF0E5"/>
                    </a:solidFill>
                  </a:tcPr>
                </a:tc>
                <a:tc>
                  <a:txBody>
                    <a:bodyPr/>
                    <a:lstStyle/>
                    <a:p>
                      <a:pPr algn="ctr" fontAlgn="ctr"/>
                      <a:r>
                        <a:rPr lang="en-AU" sz="20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87CD9A"/>
                    </a:solidFill>
                  </a:tcPr>
                </a:tc>
                <a:tc>
                  <a:txBody>
                    <a:bodyPr/>
                    <a:lstStyle/>
                    <a:p>
                      <a:pPr algn="ctr" fontAlgn="ctr"/>
                      <a:r>
                        <a:rPr lang="en-AU" sz="2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5F9F9"/>
                    </a:solidFill>
                  </a:tcPr>
                </a:tc>
                <a:tc>
                  <a:txBody>
                    <a:bodyPr/>
                    <a:lstStyle/>
                    <a:p>
                      <a:pPr algn="ctr" fontAlgn="ctr"/>
                      <a:r>
                        <a:rPr lang="en-AU" sz="2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FF7F4"/>
                    </a:solidFill>
                  </a:tcPr>
                </a:tc>
                <a:tc>
                  <a:txBody>
                    <a:bodyPr/>
                    <a:lstStyle/>
                    <a:p>
                      <a:pPr algn="ctr" fontAlgn="ctr"/>
                      <a:r>
                        <a:rPr lang="en-AU"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AFBFD"/>
                    </a:solidFill>
                  </a:tcPr>
                </a:tc>
                <a:extLst>
                  <a:ext uri="{0D108BD9-81ED-4DB2-BD59-A6C34878D82A}">
                    <a16:rowId xmlns:a16="http://schemas.microsoft.com/office/drawing/2014/main" val="3757888372"/>
                  </a:ext>
                </a:extLst>
              </a:tr>
              <a:tr h="606287">
                <a:tc>
                  <a:txBody>
                    <a:bodyPr/>
                    <a:lstStyle/>
                    <a:p>
                      <a:pPr algn="ctr" fontAlgn="b"/>
                      <a:r>
                        <a:rPr lang="en-AU" sz="2000" b="0" i="0" u="none" strike="noStrike" dirty="0">
                          <a:solidFill>
                            <a:srgbClr val="000000"/>
                          </a:solidFill>
                          <a:effectLst/>
                          <a:latin typeface="Calibri" panose="020F0502020204030204" pitchFamily="34" charset="0"/>
                        </a:rPr>
                        <a:t>NT</a:t>
                      </a:r>
                    </a:p>
                  </a:txBody>
                  <a:tcPr marL="0" marR="0" marT="0"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9999FF"/>
                    </a:solidFill>
                  </a:tcPr>
                </a:tc>
                <a:tc>
                  <a:txBody>
                    <a:bodyPr/>
                    <a:lstStyle/>
                    <a:p>
                      <a:pPr algn="ctr" fontAlgn="ctr"/>
                      <a:r>
                        <a:rPr lang="en-AU" sz="20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EEAD8"/>
                    </a:solidFill>
                  </a:tcPr>
                </a:tc>
                <a:tc>
                  <a:txBody>
                    <a:bodyPr/>
                    <a:lstStyle/>
                    <a:p>
                      <a:pPr algn="ctr" fontAlgn="ctr"/>
                      <a:r>
                        <a:rPr lang="en-AU" sz="20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EFF7F4"/>
                    </a:solidFill>
                  </a:tcPr>
                </a:tc>
                <a:tc>
                  <a:txBody>
                    <a:bodyPr/>
                    <a:lstStyle/>
                    <a:p>
                      <a:pPr algn="ctr" fontAlgn="ctr"/>
                      <a:r>
                        <a:rPr lang="en-AU" sz="20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63BE7B"/>
                    </a:solidFill>
                  </a:tcPr>
                </a:tc>
                <a:tc>
                  <a:txBody>
                    <a:bodyPr/>
                    <a:lstStyle/>
                    <a:p>
                      <a:pPr algn="ctr" fontAlgn="ctr"/>
                      <a:r>
                        <a:rPr lang="en-AU"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AFBFD"/>
                    </a:solidFill>
                  </a:tcPr>
                </a:tc>
                <a:tc>
                  <a:txBody>
                    <a:bodyPr/>
                    <a:lstStyle/>
                    <a:p>
                      <a:pPr algn="ctr" fontAlgn="ctr"/>
                      <a:r>
                        <a:rPr lang="en-AU"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CFCFF"/>
                    </a:solidFill>
                  </a:tcPr>
                </a:tc>
                <a:tc>
                  <a:txBody>
                    <a:bodyPr/>
                    <a:lstStyle/>
                    <a:p>
                      <a:pPr algn="ctr" fontAlgn="ctr"/>
                      <a:r>
                        <a:rPr lang="en-AU" sz="20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8FBFC"/>
                    </a:solidFill>
                  </a:tcPr>
                </a:tc>
                <a:tc>
                  <a:txBody>
                    <a:bodyPr/>
                    <a:lstStyle/>
                    <a:p>
                      <a:pPr algn="ctr" fontAlgn="ctr"/>
                      <a:r>
                        <a:rPr lang="en-AU"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FCFCFF"/>
                    </a:solidFill>
                  </a:tcPr>
                </a:tc>
                <a:extLst>
                  <a:ext uri="{0D108BD9-81ED-4DB2-BD59-A6C34878D82A}">
                    <a16:rowId xmlns:a16="http://schemas.microsoft.com/office/drawing/2014/main" val="4242643333"/>
                  </a:ext>
                </a:extLst>
              </a:tr>
            </a:tbl>
          </a:graphicData>
        </a:graphic>
      </p:graphicFrame>
      <p:sp>
        <p:nvSpPr>
          <p:cNvPr id="17" name="TextBox 16">
            <a:extLst>
              <a:ext uri="{FF2B5EF4-FFF2-40B4-BE49-F238E27FC236}">
                <a16:creationId xmlns:a16="http://schemas.microsoft.com/office/drawing/2014/main" id="{89275C37-9224-E0D5-AA98-EF8D5A3F0E86}"/>
              </a:ext>
            </a:extLst>
          </p:cNvPr>
          <p:cNvSpPr txBox="1"/>
          <p:nvPr/>
        </p:nvSpPr>
        <p:spPr>
          <a:xfrm>
            <a:off x="2454965" y="5509186"/>
            <a:ext cx="8833789"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 looking at 240 games played at the clubhouse last Monday slightly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less than </a:t>
            </a:r>
            <a:r>
              <a:rPr lang="en-AU" b="1" dirty="0">
                <a:solidFill>
                  <a:prstClr val="black"/>
                </a:solidFill>
                <a:latin typeface="Calibri" panose="020F0502020204030204"/>
              </a:rPr>
              <a:t>3</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5% of contracts </a:t>
            </a: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were game or above.   It is common to either not find a fit or not find the points for game.</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539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DB4894D-85A0-EFCD-253B-B4F296F3B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B1D67-CB2B-EC0C-B5C6-A39225351727}"/>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Overview</a:t>
            </a:r>
            <a:endParaRPr lang="en-AU" sz="2800" dirty="0"/>
          </a:p>
        </p:txBody>
      </p:sp>
      <p:pic>
        <p:nvPicPr>
          <p:cNvPr id="4" name="Picture 3">
            <a:extLst>
              <a:ext uri="{FF2B5EF4-FFF2-40B4-BE49-F238E27FC236}">
                <a16:creationId xmlns:a16="http://schemas.microsoft.com/office/drawing/2014/main" id="{F5396912-F2FC-B550-9C1D-DB3FC984C6E4}"/>
              </a:ext>
            </a:extLst>
          </p:cNvPr>
          <p:cNvPicPr>
            <a:picLocks noChangeAspect="1"/>
          </p:cNvPicPr>
          <p:nvPr/>
        </p:nvPicPr>
        <p:blipFill>
          <a:blip r:embed="rId3"/>
          <a:stretch>
            <a:fillRect/>
          </a:stretch>
        </p:blipFill>
        <p:spPr>
          <a:xfrm>
            <a:off x="82593" y="1341452"/>
            <a:ext cx="449619" cy="3398815"/>
          </a:xfrm>
          <a:prstGeom prst="rect">
            <a:avLst/>
          </a:prstGeom>
        </p:spPr>
      </p:pic>
      <p:sp>
        <p:nvSpPr>
          <p:cNvPr id="3" name="TextBox 2">
            <a:extLst>
              <a:ext uri="{FF2B5EF4-FFF2-40B4-BE49-F238E27FC236}">
                <a16:creationId xmlns:a16="http://schemas.microsoft.com/office/drawing/2014/main" id="{1A965911-329A-BA79-3854-BAC89BAC25EA}"/>
              </a:ext>
            </a:extLst>
          </p:cNvPr>
          <p:cNvSpPr txBox="1"/>
          <p:nvPr/>
        </p:nvSpPr>
        <p:spPr>
          <a:xfrm>
            <a:off x="1098060" y="3150207"/>
            <a:ext cx="9995877" cy="203132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This week we look at Chapter 4 of the book – we broaden our bidding system to include the bid of a new suit by responder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We take a brief sidebar into suit shapes – and general concepts in how to bid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Responder’s priorities in bidding a new suit at the 1-level</a:t>
            </a:r>
          </a:p>
          <a:p>
            <a:pPr marL="285750" indent="-285750">
              <a:buFont typeface="Arial" panose="020B0604020202020204" pitchFamily="34" charset="0"/>
              <a:buChar char="•"/>
              <a:defRPr/>
            </a:pPr>
            <a:r>
              <a:rPr lang="en-AU" dirty="0">
                <a:solidFill>
                  <a:prstClr val="black"/>
                </a:solidFill>
                <a:latin typeface="Calibri" panose="020F0502020204030204"/>
              </a:rPr>
              <a:t>What to bid if we </a:t>
            </a:r>
            <a:r>
              <a:rPr lang="en-AU" b="1" dirty="0">
                <a:solidFill>
                  <a:prstClr val="black"/>
                </a:solidFill>
                <a:latin typeface="Calibri" panose="020F0502020204030204"/>
              </a:rPr>
              <a:t>can</a:t>
            </a:r>
            <a:r>
              <a:rPr lang="en-AU" dirty="0">
                <a:solidFill>
                  <a:prstClr val="black"/>
                </a:solidFill>
                <a:latin typeface="Calibri" panose="020F0502020204030204"/>
              </a:rPr>
              <a:t> support responder’s major suit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Based on our shape and our strength and responder’s bid, what to rebid next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What is a forcing bid</a:t>
            </a:r>
          </a:p>
        </p:txBody>
      </p:sp>
      <p:graphicFrame>
        <p:nvGraphicFramePr>
          <p:cNvPr id="5" name="Table 4">
            <a:extLst>
              <a:ext uri="{FF2B5EF4-FFF2-40B4-BE49-F238E27FC236}">
                <a16:creationId xmlns:a16="http://schemas.microsoft.com/office/drawing/2014/main" id="{B18A3DD2-A30C-E788-7443-FC4C686416E4}"/>
              </a:ext>
            </a:extLst>
          </p:cNvPr>
          <p:cNvGraphicFramePr>
            <a:graphicFrameLocks noGrp="1"/>
          </p:cNvGraphicFramePr>
          <p:nvPr>
            <p:extLst>
              <p:ext uri="{D42A27DB-BD31-4B8C-83A1-F6EECF244321}">
                <p14:modId xmlns:p14="http://schemas.microsoft.com/office/powerpoint/2010/main" val="721221662"/>
              </p:ext>
            </p:extLst>
          </p:nvPr>
        </p:nvGraphicFramePr>
        <p:xfrm>
          <a:off x="4470399" y="5286877"/>
          <a:ext cx="32512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5 4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10 9</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10 9 8</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a:t>
                      </a:r>
                    </a:p>
                    <a:p>
                      <a:r>
                        <a:rPr lang="en-AU" sz="1800" dirty="0">
                          <a:latin typeface="+mn-lt"/>
                          <a:cs typeface="Arial" panose="020B0604020202020204" pitchFamily="34" charset="0"/>
                        </a:rPr>
                        <a:t>♣ </a:t>
                      </a:r>
                      <a:r>
                        <a:rPr lang="en-AU" sz="1800" b="0" dirty="0">
                          <a:latin typeface="+mn-lt"/>
                          <a:cs typeface="Arial" panose="020B0604020202020204" pitchFamily="34" charset="0"/>
                        </a:rPr>
                        <a:t>9</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sp>
        <p:nvSpPr>
          <p:cNvPr id="6" name="TextBox 5">
            <a:extLst>
              <a:ext uri="{FF2B5EF4-FFF2-40B4-BE49-F238E27FC236}">
                <a16:creationId xmlns:a16="http://schemas.microsoft.com/office/drawing/2014/main" id="{034BF63E-2C24-1DAC-7BE3-18E8694FAE1F}"/>
              </a:ext>
            </a:extLst>
          </p:cNvPr>
          <p:cNvSpPr txBox="1"/>
          <p:nvPr/>
        </p:nvSpPr>
        <p:spPr>
          <a:xfrm>
            <a:off x="307402" y="5744195"/>
            <a:ext cx="4335718" cy="646331"/>
          </a:xfrm>
          <a:prstGeom prst="rect">
            <a:avLst/>
          </a:prstGeom>
          <a:noFill/>
        </p:spPr>
        <p:txBody>
          <a:bodyPr wrap="square" rtlCol="0">
            <a:spAutoFit/>
          </a:bodyPr>
          <a:lstStyle/>
          <a:p>
            <a:r>
              <a:rPr lang="en-AU" dirty="0"/>
              <a:t>How would you bid these hands.  North is Dealer </a:t>
            </a:r>
            <a:r>
              <a:rPr lang="en-AU" sz="1000" dirty="0"/>
              <a:t>(see #3 not all bids are equal) </a:t>
            </a:r>
            <a:r>
              <a:rPr lang="en-AU" dirty="0"/>
              <a:t>:</a:t>
            </a:r>
          </a:p>
        </p:txBody>
      </p:sp>
      <p:graphicFrame>
        <p:nvGraphicFramePr>
          <p:cNvPr id="7" name="Table 6">
            <a:extLst>
              <a:ext uri="{FF2B5EF4-FFF2-40B4-BE49-F238E27FC236}">
                <a16:creationId xmlns:a16="http://schemas.microsoft.com/office/drawing/2014/main" id="{A59DA213-F933-D5BD-C404-9B1202FF2C12}"/>
              </a:ext>
            </a:extLst>
          </p:cNvPr>
          <p:cNvGraphicFramePr>
            <a:graphicFrameLocks noGrp="1"/>
          </p:cNvGraphicFramePr>
          <p:nvPr>
            <p:extLst>
              <p:ext uri="{D42A27DB-BD31-4B8C-83A1-F6EECF244321}">
                <p14:modId xmlns:p14="http://schemas.microsoft.com/office/powerpoint/2010/main" val="517146055"/>
              </p:ext>
            </p:extLst>
          </p:nvPr>
        </p:nvGraphicFramePr>
        <p:xfrm>
          <a:off x="8408585" y="5284767"/>
          <a:ext cx="32512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5 4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0" dirty="0">
                          <a:latin typeface="+mn-lt"/>
                          <a:cs typeface="Arial" panose="020B0604020202020204" pitchFamily="34" charset="0"/>
                        </a:rPr>
                        <a:t>10</a:t>
                      </a:r>
                      <a:endParaRPr lang="en-AU" sz="1800" b="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10 9 8</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8 7 4</a:t>
                      </a:r>
                    </a:p>
                    <a:p>
                      <a:r>
                        <a:rPr lang="en-AU" sz="1800" dirty="0">
                          <a:latin typeface="+mn-lt"/>
                          <a:cs typeface="Arial" panose="020B0604020202020204" pitchFamily="34" charset="0"/>
                        </a:rPr>
                        <a:t>♣ </a:t>
                      </a:r>
                      <a:r>
                        <a:rPr lang="en-AU" sz="1800" b="0" dirty="0">
                          <a:latin typeface="+mn-lt"/>
                          <a:cs typeface="Arial" panose="020B0604020202020204" pitchFamily="34" charset="0"/>
                        </a:rPr>
                        <a:t>10 9 8</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1" name="Table 10">
            <a:extLst>
              <a:ext uri="{FF2B5EF4-FFF2-40B4-BE49-F238E27FC236}">
                <a16:creationId xmlns:a16="http://schemas.microsoft.com/office/drawing/2014/main" id="{712D3460-DA15-B9B1-57BC-FB6CC5F8D92B}"/>
              </a:ext>
            </a:extLst>
          </p:cNvPr>
          <p:cNvGraphicFramePr>
            <a:graphicFrameLocks noGrp="1"/>
          </p:cNvGraphicFramePr>
          <p:nvPr>
            <p:extLst>
              <p:ext uri="{D42A27DB-BD31-4B8C-83A1-F6EECF244321}">
                <p14:modId xmlns:p14="http://schemas.microsoft.com/office/powerpoint/2010/main" val="1748572100"/>
              </p:ext>
            </p:extLst>
          </p:nvPr>
        </p:nvGraphicFramePr>
        <p:xfrm>
          <a:off x="1259840" y="679140"/>
          <a:ext cx="9337040" cy="2225040"/>
        </p:xfrm>
        <a:graphic>
          <a:graphicData uri="http://schemas.openxmlformats.org/drawingml/2006/table">
            <a:tbl>
              <a:tblPr firstRow="1" bandRow="1">
                <a:tableStyleId>{5940675A-B579-460E-94D1-54222C63F5DA}</a:tableStyleId>
              </a:tblPr>
              <a:tblGrid>
                <a:gridCol w="1338566">
                  <a:extLst>
                    <a:ext uri="{9D8B030D-6E8A-4147-A177-3AD203B41FA5}">
                      <a16:colId xmlns:a16="http://schemas.microsoft.com/office/drawing/2014/main" val="2549194128"/>
                    </a:ext>
                  </a:extLst>
                </a:gridCol>
                <a:gridCol w="905488">
                  <a:extLst>
                    <a:ext uri="{9D8B030D-6E8A-4147-A177-3AD203B41FA5}">
                      <a16:colId xmlns:a16="http://schemas.microsoft.com/office/drawing/2014/main" val="1163382039"/>
                    </a:ext>
                  </a:extLst>
                </a:gridCol>
                <a:gridCol w="2303963">
                  <a:extLst>
                    <a:ext uri="{9D8B030D-6E8A-4147-A177-3AD203B41FA5}">
                      <a16:colId xmlns:a16="http://schemas.microsoft.com/office/drawing/2014/main" val="1171926373"/>
                    </a:ext>
                  </a:extLst>
                </a:gridCol>
                <a:gridCol w="975915">
                  <a:extLst>
                    <a:ext uri="{9D8B030D-6E8A-4147-A177-3AD203B41FA5}">
                      <a16:colId xmlns:a16="http://schemas.microsoft.com/office/drawing/2014/main" val="709872899"/>
                    </a:ext>
                  </a:extLst>
                </a:gridCol>
                <a:gridCol w="2706068">
                  <a:extLst>
                    <a:ext uri="{9D8B030D-6E8A-4147-A177-3AD203B41FA5}">
                      <a16:colId xmlns:a16="http://schemas.microsoft.com/office/drawing/2014/main" val="240461453"/>
                    </a:ext>
                  </a:extLst>
                </a:gridCol>
                <a:gridCol w="1107040">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endParaRPr lang="en-AU" sz="800" dirty="0"/>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CC"/>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FFFF"/>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5</a:t>
                      </a:r>
                    </a:p>
                  </a:txBody>
                  <a:tcPr>
                    <a:lnR w="38100" cap="flat" cmpd="sng" algn="ctr">
                      <a:solidFill>
                        <a:schemeClr val="tx1"/>
                      </a:solidFill>
                      <a:prstDash val="solid"/>
                      <a:round/>
                      <a:headEnd type="none" w="med" len="med"/>
                      <a:tailEnd type="none" w="med" len="med"/>
                    </a:lnR>
                    <a:solidFill>
                      <a:srgbClr val="CCFFFF"/>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FF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FF"/>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FFFF"/>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FF"/>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CCFF"/>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CC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3686519739"/>
                  </a:ext>
                </a:extLst>
              </a:tr>
              <a:tr h="370840">
                <a:tc>
                  <a:txBody>
                    <a:bodyPr/>
                    <a:lstStyle/>
                    <a:p>
                      <a:pPr algn="ctr"/>
                      <a:r>
                        <a:rPr lang="en-AU" sz="1800" dirty="0" err="1"/>
                        <a:t>Overcaller</a:t>
                      </a:r>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4035390348"/>
                  </a:ext>
                </a:extLst>
              </a:tr>
            </a:tbl>
          </a:graphicData>
        </a:graphic>
      </p:graphicFrame>
    </p:spTree>
    <p:extLst>
      <p:ext uri="{BB962C8B-B14F-4D97-AF65-F5344CB8AC3E}">
        <p14:creationId xmlns:p14="http://schemas.microsoft.com/office/powerpoint/2010/main" val="12400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5D2A8C9-599C-28D0-9E78-7984B5156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C41C2-8D9E-CFD7-7E81-CA5166A1E64F}"/>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Responder’s Priorities</a:t>
            </a:r>
            <a:endParaRPr lang="en-AU" sz="2800" dirty="0"/>
          </a:p>
        </p:txBody>
      </p:sp>
      <p:pic>
        <p:nvPicPr>
          <p:cNvPr id="4" name="Picture 3">
            <a:extLst>
              <a:ext uri="{FF2B5EF4-FFF2-40B4-BE49-F238E27FC236}">
                <a16:creationId xmlns:a16="http://schemas.microsoft.com/office/drawing/2014/main" id="{4AE40885-FA60-C363-F5C2-7A4EBDD46B60}"/>
              </a:ext>
            </a:extLst>
          </p:cNvPr>
          <p:cNvPicPr>
            <a:picLocks noChangeAspect="1"/>
          </p:cNvPicPr>
          <p:nvPr/>
        </p:nvPicPr>
        <p:blipFill>
          <a:blip r:embed="rId3"/>
          <a:stretch>
            <a:fillRect/>
          </a:stretch>
        </p:blipFill>
        <p:spPr>
          <a:xfrm>
            <a:off x="123904" y="1725166"/>
            <a:ext cx="449619" cy="3398815"/>
          </a:xfrm>
          <a:prstGeom prst="rect">
            <a:avLst/>
          </a:prstGeom>
        </p:spPr>
      </p:pic>
      <p:sp>
        <p:nvSpPr>
          <p:cNvPr id="3" name="TextBox 2">
            <a:extLst>
              <a:ext uri="{FF2B5EF4-FFF2-40B4-BE49-F238E27FC236}">
                <a16:creationId xmlns:a16="http://schemas.microsoft.com/office/drawing/2014/main" id="{9ED95CAD-B5B9-B040-2603-F5F381EA420B}"/>
              </a:ext>
            </a:extLst>
          </p:cNvPr>
          <p:cNvSpPr txBox="1"/>
          <p:nvPr/>
        </p:nvSpPr>
        <p:spPr>
          <a:xfrm>
            <a:off x="1098060" y="835282"/>
            <a:ext cx="9995877"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If opener bids a minor;</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bids a major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which you cant support </a:t>
            </a: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 &lt; 3 of the suit) you should:</a:t>
            </a:r>
          </a:p>
        </p:txBody>
      </p:sp>
      <p:sp>
        <p:nvSpPr>
          <p:cNvPr id="5" name="TextBox 4">
            <a:extLst>
              <a:ext uri="{FF2B5EF4-FFF2-40B4-BE49-F238E27FC236}">
                <a16:creationId xmlns:a16="http://schemas.microsoft.com/office/drawing/2014/main" id="{6FF4BFFD-EF58-5C4A-033A-CA0A8C5CA41C}"/>
              </a:ext>
            </a:extLst>
          </p:cNvPr>
          <p:cNvSpPr txBox="1"/>
          <p:nvPr/>
        </p:nvSpPr>
        <p:spPr>
          <a:xfrm>
            <a:off x="0" y="6488668"/>
            <a:ext cx="2768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Forcing Bid</a:t>
            </a:r>
          </a:p>
        </p:txBody>
      </p:sp>
      <p:graphicFrame>
        <p:nvGraphicFramePr>
          <p:cNvPr id="10" name="Table 9">
            <a:extLst>
              <a:ext uri="{FF2B5EF4-FFF2-40B4-BE49-F238E27FC236}">
                <a16:creationId xmlns:a16="http://schemas.microsoft.com/office/drawing/2014/main" id="{9831298E-A137-84E4-6DD2-D58D6E1856D2}"/>
              </a:ext>
            </a:extLst>
          </p:cNvPr>
          <p:cNvGraphicFramePr>
            <a:graphicFrameLocks noGrp="1"/>
          </p:cNvGraphicFramePr>
          <p:nvPr>
            <p:extLst>
              <p:ext uri="{D42A27DB-BD31-4B8C-83A1-F6EECF244321}">
                <p14:modId xmlns:p14="http://schemas.microsoft.com/office/powerpoint/2010/main" val="4156262148"/>
              </p:ext>
            </p:extLst>
          </p:nvPr>
        </p:nvGraphicFramePr>
        <p:xfrm>
          <a:off x="4952761" y="3901935"/>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8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5 4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9 8 5</a:t>
                      </a:r>
                      <a:endParaRPr lang="en-AU" sz="1800" dirty="0">
                        <a:latin typeface="+mn-lt"/>
                      </a:endParaRPr>
                    </a:p>
                  </a:txBody>
                  <a:tcPr/>
                </a:tc>
                <a:tc>
                  <a:txBody>
                    <a:bodyPr/>
                    <a:lstStyle/>
                    <a:p>
                      <a:r>
                        <a:rPr lang="en-AU" sz="1800" dirty="0">
                          <a:latin typeface="+mn-lt"/>
                          <a:cs typeface="Arial" panose="020B0604020202020204" pitchFamily="34" charset="0"/>
                        </a:rPr>
                        <a:t>♠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8 7 2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10 2</a:t>
                      </a:r>
                      <a:endParaRPr lang="en-AU" sz="1800" dirty="0">
                        <a:latin typeface="+mn-lt"/>
                      </a:endParaRPr>
                    </a:p>
                  </a:txBody>
                  <a:tcPr/>
                </a:tc>
                <a:tc>
                  <a:txBody>
                    <a:bodyPr/>
                    <a:lstStyle/>
                    <a:p>
                      <a:r>
                        <a:rPr lang="en-AU" sz="1800" dirty="0">
                          <a:latin typeface="+mn-lt"/>
                          <a:cs typeface="Arial" panose="020B0604020202020204" pitchFamily="34" charset="0"/>
                        </a:rPr>
                        <a:t>♠ 8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10 2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8 6</a:t>
                      </a:r>
                    </a:p>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4 3</a:t>
                      </a:r>
                      <a:endParaRPr lang="en-AU" sz="1800" dirty="0">
                        <a:latin typeface="+mn-lt"/>
                      </a:endParaRPr>
                    </a:p>
                  </a:txBody>
                  <a:tcPr/>
                </a:tc>
                <a:tc>
                  <a:txBody>
                    <a:bodyPr/>
                    <a:lstStyle/>
                    <a:p>
                      <a:r>
                        <a:rPr lang="en-AU" sz="1800" dirty="0">
                          <a:latin typeface="+mn-lt"/>
                          <a:cs typeface="Arial" panose="020B0604020202020204" pitchFamily="34" charset="0"/>
                        </a:rPr>
                        <a:t>♠ 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10 5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a:t>
                      </a:r>
                    </a:p>
                    <a:p>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8 3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1" name="TextBox 10">
            <a:extLst>
              <a:ext uri="{FF2B5EF4-FFF2-40B4-BE49-F238E27FC236}">
                <a16:creationId xmlns:a16="http://schemas.microsoft.com/office/drawing/2014/main" id="{6D57F9C9-9E22-FD41-14DB-0BA352A7DBE0}"/>
              </a:ext>
            </a:extLst>
          </p:cNvPr>
          <p:cNvSpPr txBox="1"/>
          <p:nvPr/>
        </p:nvSpPr>
        <p:spPr>
          <a:xfrm>
            <a:off x="996277" y="4134177"/>
            <a:ext cx="3707803"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a:t>
            </a:r>
            <a:r>
              <a:rPr lang="en-AU" sz="1800" dirty="0">
                <a:latin typeface="+mn-lt"/>
                <a:cs typeface="Arial" panose="020B0604020202020204" pitchFamily="34" charset="0"/>
              </a:rPr>
              <a:t>♠</a:t>
            </a:r>
            <a:r>
              <a:rPr lang="en-AU" dirty="0">
                <a:solidFill>
                  <a:prstClr val="black"/>
                </a:solidFill>
                <a:latin typeface="Calibri" panose="020F0502020204030204"/>
              </a:rPr>
              <a:t> - what do you respond with these hands ?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b="1" dirty="0" err="1">
                <a:solidFill>
                  <a:prstClr val="black"/>
                </a:solidFill>
                <a:latin typeface="Calibri" panose="020F0502020204030204"/>
              </a:rPr>
              <a:t>pg</a:t>
            </a:r>
            <a:r>
              <a:rPr lang="en-AU" b="1" dirty="0">
                <a:solidFill>
                  <a:prstClr val="black"/>
                </a:solidFill>
                <a:latin typeface="Calibri" panose="020F0502020204030204"/>
              </a:rPr>
              <a:t> 47. 4.3</a:t>
            </a:r>
            <a:r>
              <a:rPr lang="en-AU" dirty="0">
                <a:solidFill>
                  <a:prstClr val="black"/>
                </a:solidFill>
                <a:latin typeface="Calibri" panose="020F0502020204030204"/>
              </a:rPr>
              <a:t>)</a:t>
            </a:r>
          </a:p>
        </p:txBody>
      </p:sp>
      <p:sp>
        <p:nvSpPr>
          <p:cNvPr id="12" name="TextBox 11">
            <a:extLst>
              <a:ext uri="{FF2B5EF4-FFF2-40B4-BE49-F238E27FC236}">
                <a16:creationId xmlns:a16="http://schemas.microsoft.com/office/drawing/2014/main" id="{36AE71F3-A521-A778-35C6-A1021B1464D5}"/>
              </a:ext>
            </a:extLst>
          </p:cNvPr>
          <p:cNvSpPr txBox="1"/>
          <p:nvPr/>
        </p:nvSpPr>
        <p:spPr>
          <a:xfrm>
            <a:off x="996277" y="5699552"/>
            <a:ext cx="9995877"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Opener should note that any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new suit </a:t>
            </a: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by responder (ex 1NT) </a:t>
            </a:r>
            <a:r>
              <a:rPr lang="en-AU" dirty="0">
                <a:solidFill>
                  <a:prstClr val="black"/>
                </a:solidFill>
                <a:latin typeface="Calibri" panose="020F0502020204030204"/>
              </a:rPr>
              <a:t>does NOT limit responder’s hand. These bids are referred to as </a:t>
            </a:r>
            <a:r>
              <a:rPr lang="en-AU" b="1" dirty="0">
                <a:solidFill>
                  <a:prstClr val="black"/>
                </a:solidFill>
                <a:latin typeface="Calibri" panose="020F0502020204030204"/>
              </a:rPr>
              <a:t>FORCING</a:t>
            </a:r>
            <a:r>
              <a:rPr lang="en-AU" dirty="0">
                <a:solidFill>
                  <a:prstClr val="black"/>
                </a:solidFill>
                <a:latin typeface="Calibri" panose="020F0502020204030204"/>
              </a:rPr>
              <a:t>.  Opener MUST make another bid.</a:t>
            </a:r>
            <a:endPar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9C92EBB9-D61C-6122-3CD4-3227655A6DAA}"/>
              </a:ext>
            </a:extLst>
          </p:cNvPr>
          <p:cNvGraphicFramePr>
            <a:graphicFrameLocks noGrp="1"/>
          </p:cNvGraphicFramePr>
          <p:nvPr>
            <p:extLst>
              <p:ext uri="{D42A27DB-BD31-4B8C-83A1-F6EECF244321}">
                <p14:modId xmlns:p14="http://schemas.microsoft.com/office/powerpoint/2010/main" val="2149355093"/>
              </p:ext>
            </p:extLst>
          </p:nvPr>
        </p:nvGraphicFramePr>
        <p:xfrm>
          <a:off x="1082354" y="1204614"/>
          <a:ext cx="9823725" cy="2219960"/>
        </p:xfrm>
        <a:graphic>
          <a:graphicData uri="http://schemas.openxmlformats.org/drawingml/2006/table">
            <a:tbl>
              <a:tblPr firstRow="1" bandRow="1">
                <a:tableStyleId>{5C22544A-7EE6-4342-B048-85BDC9FD1C3A}</a:tableStyleId>
              </a:tblPr>
              <a:tblGrid>
                <a:gridCol w="1293886">
                  <a:extLst>
                    <a:ext uri="{9D8B030D-6E8A-4147-A177-3AD203B41FA5}">
                      <a16:colId xmlns:a16="http://schemas.microsoft.com/office/drawing/2014/main" val="3537582556"/>
                    </a:ext>
                  </a:extLst>
                </a:gridCol>
                <a:gridCol w="4262554">
                  <a:extLst>
                    <a:ext uri="{9D8B030D-6E8A-4147-A177-3AD203B41FA5}">
                      <a16:colId xmlns:a16="http://schemas.microsoft.com/office/drawing/2014/main" val="142826992"/>
                    </a:ext>
                  </a:extLst>
                </a:gridCol>
                <a:gridCol w="4267285">
                  <a:extLst>
                    <a:ext uri="{9D8B030D-6E8A-4147-A177-3AD203B41FA5}">
                      <a16:colId xmlns:a16="http://schemas.microsoft.com/office/drawing/2014/main" val="3123372175"/>
                    </a:ext>
                  </a:extLst>
                </a:gridCol>
              </a:tblGrid>
              <a:tr h="333528">
                <a:tc>
                  <a:txBody>
                    <a:bodyPr/>
                    <a:lstStyle/>
                    <a:p>
                      <a:r>
                        <a:rPr lang="en-AU" dirty="0"/>
                        <a:t>HCP range</a:t>
                      </a:r>
                    </a:p>
                  </a:txBody>
                  <a:tcPr/>
                </a:tc>
                <a:tc>
                  <a:txBody>
                    <a:bodyPr/>
                    <a:lstStyle/>
                    <a:p>
                      <a:r>
                        <a:rPr lang="en-AU" dirty="0"/>
                        <a:t>Responder’s Hand</a:t>
                      </a:r>
                    </a:p>
                  </a:txBody>
                  <a:tcPr/>
                </a:tc>
                <a:tc>
                  <a:txBody>
                    <a:bodyPr/>
                    <a:lstStyle/>
                    <a:p>
                      <a:r>
                        <a:rPr lang="en-AU" dirty="0"/>
                        <a:t>Bid</a:t>
                      </a:r>
                    </a:p>
                  </a:txBody>
                  <a:tcPr/>
                </a:tc>
                <a:extLst>
                  <a:ext uri="{0D108BD9-81ED-4DB2-BD59-A6C34878D82A}">
                    <a16:rowId xmlns:a16="http://schemas.microsoft.com/office/drawing/2014/main" val="4180828440"/>
                  </a:ext>
                </a:extLst>
              </a:tr>
              <a:tr h="370840">
                <a:tc>
                  <a:txBody>
                    <a:bodyPr/>
                    <a:lstStyle/>
                    <a:p>
                      <a:r>
                        <a:rPr lang="en-AU" dirty="0"/>
                        <a:t>0-5</a:t>
                      </a:r>
                    </a:p>
                  </a:txBody>
                  <a:tcPr/>
                </a:tc>
                <a:tc>
                  <a:txBody>
                    <a:bodyPr/>
                    <a:lstStyle/>
                    <a:p>
                      <a:r>
                        <a:rPr lang="en-AU" dirty="0"/>
                        <a:t>Hmm how best to express this …</a:t>
                      </a:r>
                    </a:p>
                  </a:txBody>
                  <a:tcPr/>
                </a:tc>
                <a:tc>
                  <a:txBody>
                    <a:bodyPr/>
                    <a:lstStyle/>
                    <a:p>
                      <a:r>
                        <a:rPr lang="en-AU" dirty="0"/>
                        <a:t>Pass</a:t>
                      </a:r>
                    </a:p>
                  </a:txBody>
                  <a:tcPr/>
                </a:tc>
                <a:extLst>
                  <a:ext uri="{0D108BD9-81ED-4DB2-BD59-A6C34878D82A}">
                    <a16:rowId xmlns:a16="http://schemas.microsoft.com/office/drawing/2014/main" val="1133290776"/>
                  </a:ext>
                </a:extLst>
              </a:tr>
              <a:tr h="370840">
                <a:tc>
                  <a:txBody>
                    <a:bodyPr/>
                    <a:lstStyle/>
                    <a:p>
                      <a:r>
                        <a:rPr lang="en-AU" dirty="0"/>
                        <a:t>6+</a:t>
                      </a:r>
                    </a:p>
                  </a:txBody>
                  <a:tcPr/>
                </a:tc>
                <a:tc>
                  <a:txBody>
                    <a:bodyPr/>
                    <a:lstStyle/>
                    <a:p>
                      <a:r>
                        <a:rPr lang="en-AU" dirty="0"/>
                        <a:t>If you have a 4+M suit biddable at 1 level</a:t>
                      </a:r>
                    </a:p>
                  </a:txBody>
                  <a:tcPr/>
                </a:tc>
                <a:tc>
                  <a:txBody>
                    <a:bodyPr/>
                    <a:lstStyle/>
                    <a:p>
                      <a:r>
                        <a:rPr lang="en-AU" dirty="0"/>
                        <a:t>Bid 1M</a:t>
                      </a:r>
                    </a:p>
                  </a:txBody>
                  <a:tcPr/>
                </a:tc>
                <a:extLst>
                  <a:ext uri="{0D108BD9-81ED-4DB2-BD59-A6C34878D82A}">
                    <a16:rowId xmlns:a16="http://schemas.microsoft.com/office/drawing/2014/main" val="3305242579"/>
                  </a:ext>
                </a:extLst>
              </a:tr>
              <a:tr h="370840">
                <a:tc>
                  <a:txBody>
                    <a:bodyPr/>
                    <a:lstStyle/>
                    <a:p>
                      <a:r>
                        <a:rPr lang="en-AU" dirty="0"/>
                        <a:t>6-10</a:t>
                      </a:r>
                    </a:p>
                  </a:txBody>
                  <a:tcPr/>
                </a:tc>
                <a:tc>
                  <a:txBody>
                    <a:bodyPr/>
                    <a:lstStyle/>
                    <a:p>
                      <a:r>
                        <a:rPr lang="en-AU" dirty="0"/>
                        <a:t>Else, unless there is a great reason not to …</a:t>
                      </a:r>
                    </a:p>
                  </a:txBody>
                  <a:tcPr/>
                </a:tc>
                <a:tc>
                  <a:txBody>
                    <a:bodyPr/>
                    <a:lstStyle/>
                    <a:p>
                      <a:r>
                        <a:rPr lang="en-AU" dirty="0"/>
                        <a:t>Bid 1NT</a:t>
                      </a:r>
                    </a:p>
                  </a:txBody>
                  <a:tcPr/>
                </a:tc>
                <a:extLst>
                  <a:ext uri="{0D108BD9-81ED-4DB2-BD59-A6C34878D82A}">
                    <a16:rowId xmlns:a16="http://schemas.microsoft.com/office/drawing/2014/main" val="3409758323"/>
                  </a:ext>
                </a:extLst>
              </a:tr>
              <a:tr h="370840">
                <a:tc>
                  <a:txBody>
                    <a:bodyPr/>
                    <a:lstStyle/>
                    <a:p>
                      <a:r>
                        <a:rPr lang="en-AU" dirty="0"/>
                        <a:t>10+</a:t>
                      </a:r>
                    </a:p>
                  </a:txBody>
                  <a:tcPr/>
                </a:tc>
                <a:tc>
                  <a:txBody>
                    <a:bodyPr/>
                    <a:lstStyle/>
                    <a:p>
                      <a:r>
                        <a:rPr lang="en-AU" dirty="0"/>
                        <a:t>Unbalanced: bid a good new suit at 2 level</a:t>
                      </a:r>
                    </a:p>
                  </a:txBody>
                  <a:tcPr/>
                </a:tc>
                <a:tc>
                  <a:txBody>
                    <a:bodyPr/>
                    <a:lstStyle/>
                    <a:p>
                      <a:r>
                        <a:rPr lang="en-AU" dirty="0"/>
                        <a:t>2x (any new suit). Note 2M should be 5+</a:t>
                      </a:r>
                    </a:p>
                  </a:txBody>
                  <a:tcPr/>
                </a:tc>
                <a:extLst>
                  <a:ext uri="{0D108BD9-81ED-4DB2-BD59-A6C34878D82A}">
                    <a16:rowId xmlns:a16="http://schemas.microsoft.com/office/drawing/2014/main" val="3020021203"/>
                  </a:ext>
                </a:extLst>
              </a:tr>
              <a:tr h="370840">
                <a:tc>
                  <a:txBody>
                    <a:bodyPr/>
                    <a:lstStyle/>
                    <a:p>
                      <a:r>
                        <a:rPr lang="en-AU" dirty="0"/>
                        <a:t>11+</a:t>
                      </a:r>
                    </a:p>
                  </a:txBody>
                  <a:tcPr/>
                </a:tc>
                <a:tc>
                  <a:txBody>
                    <a:bodyPr/>
                    <a:lstStyle/>
                    <a:p>
                      <a:r>
                        <a:rPr lang="en-AU" dirty="0"/>
                        <a:t>Balanced 11-12: 2NT; Balanced 13+: 3NT</a:t>
                      </a:r>
                    </a:p>
                  </a:txBody>
                  <a:tcPr/>
                </a:tc>
                <a:tc>
                  <a:txBody>
                    <a:bodyPr/>
                    <a:lstStyle/>
                    <a:p>
                      <a:r>
                        <a:rPr lang="en-AU" dirty="0"/>
                        <a:t>2NT or 3NT</a:t>
                      </a:r>
                    </a:p>
                  </a:txBody>
                  <a:tcPr/>
                </a:tc>
                <a:extLst>
                  <a:ext uri="{0D108BD9-81ED-4DB2-BD59-A6C34878D82A}">
                    <a16:rowId xmlns:a16="http://schemas.microsoft.com/office/drawing/2014/main" val="1525503138"/>
                  </a:ext>
                </a:extLst>
              </a:tr>
            </a:tbl>
          </a:graphicData>
        </a:graphic>
      </p:graphicFrame>
    </p:spTree>
    <p:extLst>
      <p:ext uri="{BB962C8B-B14F-4D97-AF65-F5344CB8AC3E}">
        <p14:creationId xmlns:p14="http://schemas.microsoft.com/office/powerpoint/2010/main" val="248099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35C8FF09-9B43-A294-D67F-167CF5A99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22343-F851-D86F-72E8-F40093F99230}"/>
              </a:ext>
            </a:extLst>
          </p:cNvPr>
          <p:cNvSpPr>
            <a:spLocks noGrp="1"/>
          </p:cNvSpPr>
          <p:nvPr>
            <p:ph type="title"/>
          </p:nvPr>
        </p:nvSpPr>
        <p:spPr>
          <a:xfrm>
            <a:off x="0" y="0"/>
            <a:ext cx="8178800" cy="777240"/>
          </a:xfrm>
        </p:spPr>
        <p:txBody>
          <a:bodyPr>
            <a:normAutofit fontScale="90000"/>
          </a:bodyPr>
          <a:lstStyle/>
          <a:p>
            <a:r>
              <a:rPr lang="en-AU" dirty="0"/>
              <a:t>MBC Introduction to Bridge – </a:t>
            </a:r>
            <a:r>
              <a:rPr lang="en-AU" sz="3100" dirty="0"/>
              <a:t>About Us</a:t>
            </a:r>
          </a:p>
        </p:txBody>
      </p:sp>
      <p:sp>
        <p:nvSpPr>
          <p:cNvPr id="4" name="Content Placeholder 3">
            <a:extLst>
              <a:ext uri="{FF2B5EF4-FFF2-40B4-BE49-F238E27FC236}">
                <a16:creationId xmlns:a16="http://schemas.microsoft.com/office/drawing/2014/main" id="{0F272ABA-F8CD-BAE4-E483-35F4F80E7974}"/>
              </a:ext>
            </a:extLst>
          </p:cNvPr>
          <p:cNvSpPr>
            <a:spLocks noGrp="1"/>
          </p:cNvSpPr>
          <p:nvPr>
            <p:ph sz="half" idx="2"/>
          </p:nvPr>
        </p:nvSpPr>
        <p:spPr>
          <a:xfrm>
            <a:off x="2840009" y="1598160"/>
            <a:ext cx="8357235" cy="3661680"/>
          </a:xfrm>
        </p:spPr>
        <p:txBody>
          <a:bodyPr>
            <a:normAutofit/>
          </a:bodyPr>
          <a:lstStyle/>
          <a:p>
            <a:r>
              <a:rPr lang="en-AU" sz="2000" dirty="0"/>
              <a:t>New and returning players always welcome</a:t>
            </a:r>
          </a:p>
          <a:p>
            <a:r>
              <a:rPr lang="en-AU" sz="2000" dirty="0"/>
              <a:t>Regular Beginner and Improver training and supervised sessions</a:t>
            </a:r>
          </a:p>
          <a:p>
            <a:r>
              <a:rPr lang="en-AU" sz="2000" dirty="0"/>
              <a:t>Friendly relaxed club environment</a:t>
            </a:r>
          </a:p>
          <a:p>
            <a:r>
              <a:rPr lang="en-AU" sz="2000" dirty="0"/>
              <a:t>Bridge games six times weekly, with social games Thursday night and Saturday afternoon and supervised play on Monday evening</a:t>
            </a:r>
          </a:p>
          <a:p>
            <a:r>
              <a:rPr lang="en-AU" sz="2000" dirty="0"/>
              <a:t>Regular social events: pizza nights, wine and cheese, BBQs, dinners and Christmas party</a:t>
            </a:r>
          </a:p>
          <a:p>
            <a:r>
              <a:rPr lang="en-AU" sz="2000" dirty="0"/>
              <a:t>Around 120 members </a:t>
            </a:r>
          </a:p>
          <a:p>
            <a:r>
              <a:rPr lang="en-AU" sz="2000" dirty="0"/>
              <a:t>Lots more on our website: </a:t>
            </a:r>
            <a:r>
              <a:rPr lang="en-AU" sz="2000" dirty="0">
                <a:hlinkClick r:id="rId2"/>
              </a:rPr>
              <a:t>http://bridgewebs.com/mollymook</a:t>
            </a:r>
            <a:r>
              <a:rPr lang="en-AU" sz="2000" dirty="0"/>
              <a:t> (or scan the code to the left with your phone)</a:t>
            </a:r>
          </a:p>
        </p:txBody>
      </p:sp>
      <p:pic>
        <p:nvPicPr>
          <p:cNvPr id="7" name="Content Placeholder 6">
            <a:extLst>
              <a:ext uri="{FF2B5EF4-FFF2-40B4-BE49-F238E27FC236}">
                <a16:creationId xmlns:a16="http://schemas.microsoft.com/office/drawing/2014/main" id="{FEF4168A-7E72-0800-C3CD-89F759566934}"/>
              </a:ext>
            </a:extLst>
          </p:cNvPr>
          <p:cNvPicPr>
            <a:picLocks noGrp="1" noChangeAspect="1"/>
          </p:cNvPicPr>
          <p:nvPr>
            <p:ph sz="half" idx="1"/>
          </p:nvPr>
        </p:nvPicPr>
        <p:blipFill>
          <a:blip r:embed="rId3"/>
          <a:stretch>
            <a:fillRect/>
          </a:stretch>
        </p:blipFill>
        <p:spPr>
          <a:xfrm>
            <a:off x="62652" y="4269574"/>
            <a:ext cx="2461473" cy="2461473"/>
          </a:xfrm>
        </p:spPr>
      </p:pic>
      <p:pic>
        <p:nvPicPr>
          <p:cNvPr id="5" name="Picture 4">
            <a:extLst>
              <a:ext uri="{FF2B5EF4-FFF2-40B4-BE49-F238E27FC236}">
                <a16:creationId xmlns:a16="http://schemas.microsoft.com/office/drawing/2014/main" id="{9CB0E469-9D46-CE29-925E-0FB37F127031}"/>
              </a:ext>
            </a:extLst>
          </p:cNvPr>
          <p:cNvPicPr>
            <a:picLocks noChangeAspect="1"/>
          </p:cNvPicPr>
          <p:nvPr/>
        </p:nvPicPr>
        <p:blipFill>
          <a:blip r:embed="rId4"/>
          <a:stretch>
            <a:fillRect/>
          </a:stretch>
        </p:blipFill>
        <p:spPr>
          <a:xfrm>
            <a:off x="11679729" y="1516196"/>
            <a:ext cx="449619" cy="3398815"/>
          </a:xfrm>
          <a:prstGeom prst="rect">
            <a:avLst/>
          </a:prstGeom>
        </p:spPr>
      </p:pic>
    </p:spTree>
    <p:extLst>
      <p:ext uri="{BB962C8B-B14F-4D97-AF65-F5344CB8AC3E}">
        <p14:creationId xmlns:p14="http://schemas.microsoft.com/office/powerpoint/2010/main" val="137608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5D2A8C9-599C-28D0-9E78-7984B5156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3C41C2-8D9E-CFD7-7E81-CA5166A1E64F}"/>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4AE40885-FA60-C363-F5C2-7A4EBDD46B60}"/>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7702A8AD-E8AF-3A16-3912-FF237B531884}"/>
              </a:ext>
            </a:extLst>
          </p:cNvPr>
          <p:cNvGraphicFramePr>
            <a:graphicFrameLocks noGrp="1"/>
          </p:cNvGraphicFramePr>
          <p:nvPr>
            <p:extLst>
              <p:ext uri="{D42A27DB-BD31-4B8C-83A1-F6EECF244321}">
                <p14:modId xmlns:p14="http://schemas.microsoft.com/office/powerpoint/2010/main" val="812131342"/>
              </p:ext>
            </p:extLst>
          </p:nvPr>
        </p:nvGraphicFramePr>
        <p:xfrm>
          <a:off x="2683566" y="1024128"/>
          <a:ext cx="4805370" cy="4901184"/>
        </p:xfrm>
        <a:graphic>
          <a:graphicData uri="http://schemas.openxmlformats.org/drawingml/2006/table">
            <a:tbl>
              <a:tblPr/>
              <a:tblGrid>
                <a:gridCol w="811295">
                  <a:extLst>
                    <a:ext uri="{9D8B030D-6E8A-4147-A177-3AD203B41FA5}">
                      <a16:colId xmlns:a16="http://schemas.microsoft.com/office/drawing/2014/main" val="3763860379"/>
                    </a:ext>
                  </a:extLst>
                </a:gridCol>
                <a:gridCol w="811295">
                  <a:extLst>
                    <a:ext uri="{9D8B030D-6E8A-4147-A177-3AD203B41FA5}">
                      <a16:colId xmlns:a16="http://schemas.microsoft.com/office/drawing/2014/main" val="415989446"/>
                    </a:ext>
                  </a:extLst>
                </a:gridCol>
                <a:gridCol w="636556">
                  <a:extLst>
                    <a:ext uri="{9D8B030D-6E8A-4147-A177-3AD203B41FA5}">
                      <a16:colId xmlns:a16="http://schemas.microsoft.com/office/drawing/2014/main" val="2883230837"/>
                    </a:ext>
                  </a:extLst>
                </a:gridCol>
                <a:gridCol w="636556">
                  <a:extLst>
                    <a:ext uri="{9D8B030D-6E8A-4147-A177-3AD203B41FA5}">
                      <a16:colId xmlns:a16="http://schemas.microsoft.com/office/drawing/2014/main" val="4093466044"/>
                    </a:ext>
                  </a:extLst>
                </a:gridCol>
                <a:gridCol w="636556">
                  <a:extLst>
                    <a:ext uri="{9D8B030D-6E8A-4147-A177-3AD203B41FA5}">
                      <a16:colId xmlns:a16="http://schemas.microsoft.com/office/drawing/2014/main" val="874229568"/>
                    </a:ext>
                  </a:extLst>
                </a:gridCol>
                <a:gridCol w="636556">
                  <a:extLst>
                    <a:ext uri="{9D8B030D-6E8A-4147-A177-3AD203B41FA5}">
                      <a16:colId xmlns:a16="http://schemas.microsoft.com/office/drawing/2014/main" val="960968790"/>
                    </a:ext>
                  </a:extLst>
                </a:gridCol>
                <a:gridCol w="636556">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74376743"/>
                  </a:ext>
                </a:extLst>
              </a:tr>
            </a:tbl>
          </a:graphicData>
        </a:graphic>
      </p:graphicFrame>
    </p:spTree>
    <p:extLst>
      <p:ext uri="{BB962C8B-B14F-4D97-AF65-F5344CB8AC3E}">
        <p14:creationId xmlns:p14="http://schemas.microsoft.com/office/powerpoint/2010/main" val="383980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0999EB3-6C6E-A187-A9A2-C6DA90FBE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1D6F4-0B92-E509-3847-673FC7C732B8}"/>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FDFB384B-DA58-B106-AD85-714A0D6BFBBC}"/>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E4D8516F-445F-88E9-7535-3C6F7DCAE6EB}"/>
              </a:ext>
            </a:extLst>
          </p:cNvPr>
          <p:cNvGraphicFramePr>
            <a:graphicFrameLocks noGrp="1"/>
          </p:cNvGraphicFramePr>
          <p:nvPr/>
        </p:nvGraphicFramePr>
        <p:xfrm>
          <a:off x="2683566" y="1024128"/>
          <a:ext cx="4805370" cy="4901184"/>
        </p:xfrm>
        <a:graphic>
          <a:graphicData uri="http://schemas.openxmlformats.org/drawingml/2006/table">
            <a:tbl>
              <a:tblPr/>
              <a:tblGrid>
                <a:gridCol w="811295">
                  <a:extLst>
                    <a:ext uri="{9D8B030D-6E8A-4147-A177-3AD203B41FA5}">
                      <a16:colId xmlns:a16="http://schemas.microsoft.com/office/drawing/2014/main" val="3763860379"/>
                    </a:ext>
                  </a:extLst>
                </a:gridCol>
                <a:gridCol w="811295">
                  <a:extLst>
                    <a:ext uri="{9D8B030D-6E8A-4147-A177-3AD203B41FA5}">
                      <a16:colId xmlns:a16="http://schemas.microsoft.com/office/drawing/2014/main" val="415989446"/>
                    </a:ext>
                  </a:extLst>
                </a:gridCol>
                <a:gridCol w="636556">
                  <a:extLst>
                    <a:ext uri="{9D8B030D-6E8A-4147-A177-3AD203B41FA5}">
                      <a16:colId xmlns:a16="http://schemas.microsoft.com/office/drawing/2014/main" val="2883230837"/>
                    </a:ext>
                  </a:extLst>
                </a:gridCol>
                <a:gridCol w="636556">
                  <a:extLst>
                    <a:ext uri="{9D8B030D-6E8A-4147-A177-3AD203B41FA5}">
                      <a16:colId xmlns:a16="http://schemas.microsoft.com/office/drawing/2014/main" val="4093466044"/>
                    </a:ext>
                  </a:extLst>
                </a:gridCol>
                <a:gridCol w="636556">
                  <a:extLst>
                    <a:ext uri="{9D8B030D-6E8A-4147-A177-3AD203B41FA5}">
                      <a16:colId xmlns:a16="http://schemas.microsoft.com/office/drawing/2014/main" val="874229568"/>
                    </a:ext>
                  </a:extLst>
                </a:gridCol>
                <a:gridCol w="636556">
                  <a:extLst>
                    <a:ext uri="{9D8B030D-6E8A-4147-A177-3AD203B41FA5}">
                      <a16:colId xmlns:a16="http://schemas.microsoft.com/office/drawing/2014/main" val="960968790"/>
                    </a:ext>
                  </a:extLst>
                </a:gridCol>
                <a:gridCol w="636556">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74376743"/>
                  </a:ext>
                </a:extLst>
              </a:tr>
            </a:tbl>
          </a:graphicData>
        </a:graphic>
      </p:graphicFrame>
      <p:sp>
        <p:nvSpPr>
          <p:cNvPr id="9" name="TextBox 8">
            <a:extLst>
              <a:ext uri="{FF2B5EF4-FFF2-40B4-BE49-F238E27FC236}">
                <a16:creationId xmlns:a16="http://schemas.microsoft.com/office/drawing/2014/main" id="{0845B342-E880-367D-5EDD-846C4A38E46D}"/>
              </a:ext>
            </a:extLst>
          </p:cNvPr>
          <p:cNvSpPr txBox="1"/>
          <p:nvPr/>
        </p:nvSpPr>
        <p:spPr>
          <a:xfrm>
            <a:off x="7839075" y="2419350"/>
            <a:ext cx="1055097" cy="369332"/>
          </a:xfrm>
          <a:prstGeom prst="rect">
            <a:avLst/>
          </a:prstGeom>
          <a:noFill/>
        </p:spPr>
        <p:txBody>
          <a:bodyPr wrap="none" rtlCol="0">
            <a:spAutoFit/>
          </a:bodyPr>
          <a:lstStyle/>
          <a:p>
            <a:r>
              <a:rPr lang="en-AU" dirty="0"/>
              <a:t>… pass </a:t>
            </a:r>
            <a:r>
              <a:rPr lang="en-AU" dirty="0">
                <a:sym typeface="Wingdings" panose="05000000000000000000" pitchFamily="2" charset="2"/>
              </a:rPr>
              <a:t></a:t>
            </a:r>
            <a:endParaRPr lang="en-AU" dirty="0"/>
          </a:p>
        </p:txBody>
      </p:sp>
    </p:spTree>
    <p:extLst>
      <p:ext uri="{BB962C8B-B14F-4D97-AF65-F5344CB8AC3E}">
        <p14:creationId xmlns:p14="http://schemas.microsoft.com/office/powerpoint/2010/main" val="1065694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8EF04E74-91A0-B68D-FC36-41AE15E39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2514C-3996-0172-393E-3934905EE271}"/>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57095E1A-C36D-D9F3-AAAB-C92F41060F32}"/>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37551950-AD7F-CFF0-DB3E-73EA8B60433B}"/>
              </a:ext>
            </a:extLst>
          </p:cNvPr>
          <p:cNvGraphicFramePr>
            <a:graphicFrameLocks noGrp="1"/>
          </p:cNvGraphicFramePr>
          <p:nvPr/>
        </p:nvGraphicFramePr>
        <p:xfrm>
          <a:off x="2683566" y="1024128"/>
          <a:ext cx="4805370" cy="4901184"/>
        </p:xfrm>
        <a:graphic>
          <a:graphicData uri="http://schemas.openxmlformats.org/drawingml/2006/table">
            <a:tbl>
              <a:tblPr/>
              <a:tblGrid>
                <a:gridCol w="811295">
                  <a:extLst>
                    <a:ext uri="{9D8B030D-6E8A-4147-A177-3AD203B41FA5}">
                      <a16:colId xmlns:a16="http://schemas.microsoft.com/office/drawing/2014/main" val="3763860379"/>
                    </a:ext>
                  </a:extLst>
                </a:gridCol>
                <a:gridCol w="811295">
                  <a:extLst>
                    <a:ext uri="{9D8B030D-6E8A-4147-A177-3AD203B41FA5}">
                      <a16:colId xmlns:a16="http://schemas.microsoft.com/office/drawing/2014/main" val="415989446"/>
                    </a:ext>
                  </a:extLst>
                </a:gridCol>
                <a:gridCol w="636556">
                  <a:extLst>
                    <a:ext uri="{9D8B030D-6E8A-4147-A177-3AD203B41FA5}">
                      <a16:colId xmlns:a16="http://schemas.microsoft.com/office/drawing/2014/main" val="2883230837"/>
                    </a:ext>
                  </a:extLst>
                </a:gridCol>
                <a:gridCol w="636556">
                  <a:extLst>
                    <a:ext uri="{9D8B030D-6E8A-4147-A177-3AD203B41FA5}">
                      <a16:colId xmlns:a16="http://schemas.microsoft.com/office/drawing/2014/main" val="4093466044"/>
                    </a:ext>
                  </a:extLst>
                </a:gridCol>
                <a:gridCol w="636556">
                  <a:extLst>
                    <a:ext uri="{9D8B030D-6E8A-4147-A177-3AD203B41FA5}">
                      <a16:colId xmlns:a16="http://schemas.microsoft.com/office/drawing/2014/main" val="874229568"/>
                    </a:ext>
                  </a:extLst>
                </a:gridCol>
                <a:gridCol w="636556">
                  <a:extLst>
                    <a:ext uri="{9D8B030D-6E8A-4147-A177-3AD203B41FA5}">
                      <a16:colId xmlns:a16="http://schemas.microsoft.com/office/drawing/2014/main" val="960968790"/>
                    </a:ext>
                  </a:extLst>
                </a:gridCol>
                <a:gridCol w="636556">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74376743"/>
                  </a:ext>
                </a:extLst>
              </a:tr>
            </a:tbl>
          </a:graphicData>
        </a:graphic>
      </p:graphicFrame>
      <p:sp>
        <p:nvSpPr>
          <p:cNvPr id="8" name="TextBox 7">
            <a:extLst>
              <a:ext uri="{FF2B5EF4-FFF2-40B4-BE49-F238E27FC236}">
                <a16:creationId xmlns:a16="http://schemas.microsoft.com/office/drawing/2014/main" id="{7B891E75-7145-D075-4AB9-D7D584900938}"/>
              </a:ext>
            </a:extLst>
          </p:cNvPr>
          <p:cNvSpPr txBox="1"/>
          <p:nvPr/>
        </p:nvSpPr>
        <p:spPr>
          <a:xfrm>
            <a:off x="7781925" y="2983730"/>
            <a:ext cx="861133" cy="369332"/>
          </a:xfrm>
          <a:prstGeom prst="rect">
            <a:avLst/>
          </a:prstGeom>
          <a:noFill/>
        </p:spPr>
        <p:txBody>
          <a:bodyPr wrap="none" rtlCol="0">
            <a:spAutoFit/>
          </a:bodyPr>
          <a:lstStyle/>
          <a:p>
            <a:r>
              <a:rPr lang="en-AU" dirty="0"/>
              <a:t>… pass </a:t>
            </a:r>
          </a:p>
        </p:txBody>
      </p:sp>
    </p:spTree>
    <p:extLst>
      <p:ext uri="{BB962C8B-B14F-4D97-AF65-F5344CB8AC3E}">
        <p14:creationId xmlns:p14="http://schemas.microsoft.com/office/powerpoint/2010/main" val="2912186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CADD408-4189-B493-999F-E6008F3AC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D2F85-4A61-FD23-D2FC-CF45AEDF4172}"/>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4225FBE1-03AC-C727-ACDC-B598D3E64C30}"/>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A009CAE2-A65B-8223-2FB2-A6DD7C06425A}"/>
              </a:ext>
            </a:extLst>
          </p:cNvPr>
          <p:cNvGraphicFramePr>
            <a:graphicFrameLocks noGrp="1"/>
          </p:cNvGraphicFramePr>
          <p:nvPr/>
        </p:nvGraphicFramePr>
        <p:xfrm>
          <a:off x="2683566" y="1024128"/>
          <a:ext cx="4805370" cy="4901184"/>
        </p:xfrm>
        <a:graphic>
          <a:graphicData uri="http://schemas.openxmlformats.org/drawingml/2006/table">
            <a:tbl>
              <a:tblPr/>
              <a:tblGrid>
                <a:gridCol w="811295">
                  <a:extLst>
                    <a:ext uri="{9D8B030D-6E8A-4147-A177-3AD203B41FA5}">
                      <a16:colId xmlns:a16="http://schemas.microsoft.com/office/drawing/2014/main" val="3763860379"/>
                    </a:ext>
                  </a:extLst>
                </a:gridCol>
                <a:gridCol w="811295">
                  <a:extLst>
                    <a:ext uri="{9D8B030D-6E8A-4147-A177-3AD203B41FA5}">
                      <a16:colId xmlns:a16="http://schemas.microsoft.com/office/drawing/2014/main" val="415989446"/>
                    </a:ext>
                  </a:extLst>
                </a:gridCol>
                <a:gridCol w="636556">
                  <a:extLst>
                    <a:ext uri="{9D8B030D-6E8A-4147-A177-3AD203B41FA5}">
                      <a16:colId xmlns:a16="http://schemas.microsoft.com/office/drawing/2014/main" val="2883230837"/>
                    </a:ext>
                  </a:extLst>
                </a:gridCol>
                <a:gridCol w="636556">
                  <a:extLst>
                    <a:ext uri="{9D8B030D-6E8A-4147-A177-3AD203B41FA5}">
                      <a16:colId xmlns:a16="http://schemas.microsoft.com/office/drawing/2014/main" val="4093466044"/>
                    </a:ext>
                  </a:extLst>
                </a:gridCol>
                <a:gridCol w="636556">
                  <a:extLst>
                    <a:ext uri="{9D8B030D-6E8A-4147-A177-3AD203B41FA5}">
                      <a16:colId xmlns:a16="http://schemas.microsoft.com/office/drawing/2014/main" val="874229568"/>
                    </a:ext>
                  </a:extLst>
                </a:gridCol>
                <a:gridCol w="636556">
                  <a:extLst>
                    <a:ext uri="{9D8B030D-6E8A-4147-A177-3AD203B41FA5}">
                      <a16:colId xmlns:a16="http://schemas.microsoft.com/office/drawing/2014/main" val="960968790"/>
                    </a:ext>
                  </a:extLst>
                </a:gridCol>
                <a:gridCol w="636556">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74376743"/>
                  </a:ext>
                </a:extLst>
              </a:tr>
            </a:tbl>
          </a:graphicData>
        </a:graphic>
      </p:graphicFrame>
      <p:sp>
        <p:nvSpPr>
          <p:cNvPr id="6" name="TextBox 5">
            <a:extLst>
              <a:ext uri="{FF2B5EF4-FFF2-40B4-BE49-F238E27FC236}">
                <a16:creationId xmlns:a16="http://schemas.microsoft.com/office/drawing/2014/main" id="{2C7DCFA5-E796-0BC9-CC37-A84591B55DED}"/>
              </a:ext>
            </a:extLst>
          </p:cNvPr>
          <p:cNvSpPr txBox="1"/>
          <p:nvPr/>
        </p:nvSpPr>
        <p:spPr>
          <a:xfrm>
            <a:off x="7649861" y="3629025"/>
            <a:ext cx="3881897" cy="369332"/>
          </a:xfrm>
          <a:prstGeom prst="rect">
            <a:avLst/>
          </a:prstGeom>
          <a:noFill/>
        </p:spPr>
        <p:txBody>
          <a:bodyPr wrap="none" rtlCol="0">
            <a:spAutoFit/>
          </a:bodyPr>
          <a:lstStyle/>
          <a:p>
            <a:r>
              <a:rPr lang="en-AU" dirty="0"/>
              <a:t>… ask partner how many points she has</a:t>
            </a:r>
          </a:p>
        </p:txBody>
      </p:sp>
    </p:spTree>
    <p:extLst>
      <p:ext uri="{BB962C8B-B14F-4D97-AF65-F5344CB8AC3E}">
        <p14:creationId xmlns:p14="http://schemas.microsoft.com/office/powerpoint/2010/main" val="1759959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87FF563-92E4-4D9C-90F0-4F63F82B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48592-EC0A-BD30-DE78-1F12A2C665C8}"/>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C3572249-A630-F3FA-0337-B9DF7E6BC550}"/>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1322414F-9A7C-8A9C-474B-EE86A2FF4C49}"/>
              </a:ext>
            </a:extLst>
          </p:cNvPr>
          <p:cNvGraphicFramePr>
            <a:graphicFrameLocks noGrp="1"/>
          </p:cNvGraphicFramePr>
          <p:nvPr/>
        </p:nvGraphicFramePr>
        <p:xfrm>
          <a:off x="2697480" y="1024128"/>
          <a:ext cx="4791457" cy="4901184"/>
        </p:xfrm>
        <a:graphic>
          <a:graphicData uri="http://schemas.openxmlformats.org/drawingml/2006/table">
            <a:tbl>
              <a:tblPr/>
              <a:tblGrid>
                <a:gridCol w="808946">
                  <a:extLst>
                    <a:ext uri="{9D8B030D-6E8A-4147-A177-3AD203B41FA5}">
                      <a16:colId xmlns:a16="http://schemas.microsoft.com/office/drawing/2014/main" val="3763860379"/>
                    </a:ext>
                  </a:extLst>
                </a:gridCol>
                <a:gridCol w="808946">
                  <a:extLst>
                    <a:ext uri="{9D8B030D-6E8A-4147-A177-3AD203B41FA5}">
                      <a16:colId xmlns:a16="http://schemas.microsoft.com/office/drawing/2014/main" val="415989446"/>
                    </a:ext>
                  </a:extLst>
                </a:gridCol>
                <a:gridCol w="634713">
                  <a:extLst>
                    <a:ext uri="{9D8B030D-6E8A-4147-A177-3AD203B41FA5}">
                      <a16:colId xmlns:a16="http://schemas.microsoft.com/office/drawing/2014/main" val="2883230837"/>
                    </a:ext>
                  </a:extLst>
                </a:gridCol>
                <a:gridCol w="634713">
                  <a:extLst>
                    <a:ext uri="{9D8B030D-6E8A-4147-A177-3AD203B41FA5}">
                      <a16:colId xmlns:a16="http://schemas.microsoft.com/office/drawing/2014/main" val="4093466044"/>
                    </a:ext>
                  </a:extLst>
                </a:gridCol>
                <a:gridCol w="634713">
                  <a:extLst>
                    <a:ext uri="{9D8B030D-6E8A-4147-A177-3AD203B41FA5}">
                      <a16:colId xmlns:a16="http://schemas.microsoft.com/office/drawing/2014/main" val="874229568"/>
                    </a:ext>
                  </a:extLst>
                </a:gridCol>
                <a:gridCol w="634713">
                  <a:extLst>
                    <a:ext uri="{9D8B030D-6E8A-4147-A177-3AD203B41FA5}">
                      <a16:colId xmlns:a16="http://schemas.microsoft.com/office/drawing/2014/main" val="960968790"/>
                    </a:ext>
                  </a:extLst>
                </a:gridCol>
                <a:gridCol w="634713">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23</a:t>
                      </a: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74376743"/>
                  </a:ext>
                </a:extLst>
              </a:tr>
            </a:tbl>
          </a:graphicData>
        </a:graphic>
      </p:graphicFrame>
      <p:sp>
        <p:nvSpPr>
          <p:cNvPr id="5" name="TextBox 4">
            <a:extLst>
              <a:ext uri="{FF2B5EF4-FFF2-40B4-BE49-F238E27FC236}">
                <a16:creationId xmlns:a16="http://schemas.microsoft.com/office/drawing/2014/main" id="{E21B7763-C773-CACE-BA84-5605CFEADAEB}"/>
              </a:ext>
            </a:extLst>
          </p:cNvPr>
          <p:cNvSpPr txBox="1"/>
          <p:nvPr/>
        </p:nvSpPr>
        <p:spPr>
          <a:xfrm>
            <a:off x="7639450" y="4229100"/>
            <a:ext cx="3953390" cy="369332"/>
          </a:xfrm>
          <a:prstGeom prst="rect">
            <a:avLst/>
          </a:prstGeom>
          <a:noFill/>
        </p:spPr>
        <p:txBody>
          <a:bodyPr wrap="none" rtlCol="0">
            <a:spAutoFit/>
          </a:bodyPr>
          <a:lstStyle/>
          <a:p>
            <a:r>
              <a:rPr lang="en-AU" dirty="0"/>
              <a:t>… good 17, go for game, otherwise ask ?</a:t>
            </a:r>
          </a:p>
        </p:txBody>
      </p:sp>
    </p:spTree>
    <p:extLst>
      <p:ext uri="{BB962C8B-B14F-4D97-AF65-F5344CB8AC3E}">
        <p14:creationId xmlns:p14="http://schemas.microsoft.com/office/powerpoint/2010/main" val="315803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8BCF44B0-A530-4357-7350-2402DAC248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96466-91B9-8991-6666-7497AA2C417D}"/>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E8447DAC-1985-6BC8-5896-A86D31541BB2}"/>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6360CBA7-876D-1EA3-EBF9-D3F43DB404D9}"/>
              </a:ext>
            </a:extLst>
          </p:cNvPr>
          <p:cNvGraphicFramePr>
            <a:graphicFrameLocks noGrp="1"/>
          </p:cNvGraphicFramePr>
          <p:nvPr>
            <p:extLst>
              <p:ext uri="{D42A27DB-BD31-4B8C-83A1-F6EECF244321}">
                <p14:modId xmlns:p14="http://schemas.microsoft.com/office/powerpoint/2010/main" val="355856008"/>
              </p:ext>
            </p:extLst>
          </p:nvPr>
        </p:nvGraphicFramePr>
        <p:xfrm>
          <a:off x="2697480" y="1024128"/>
          <a:ext cx="4791457" cy="4901184"/>
        </p:xfrm>
        <a:graphic>
          <a:graphicData uri="http://schemas.openxmlformats.org/drawingml/2006/table">
            <a:tbl>
              <a:tblPr/>
              <a:tblGrid>
                <a:gridCol w="808946">
                  <a:extLst>
                    <a:ext uri="{9D8B030D-6E8A-4147-A177-3AD203B41FA5}">
                      <a16:colId xmlns:a16="http://schemas.microsoft.com/office/drawing/2014/main" val="3763860379"/>
                    </a:ext>
                  </a:extLst>
                </a:gridCol>
                <a:gridCol w="808946">
                  <a:extLst>
                    <a:ext uri="{9D8B030D-6E8A-4147-A177-3AD203B41FA5}">
                      <a16:colId xmlns:a16="http://schemas.microsoft.com/office/drawing/2014/main" val="415989446"/>
                    </a:ext>
                  </a:extLst>
                </a:gridCol>
                <a:gridCol w="634713">
                  <a:extLst>
                    <a:ext uri="{9D8B030D-6E8A-4147-A177-3AD203B41FA5}">
                      <a16:colId xmlns:a16="http://schemas.microsoft.com/office/drawing/2014/main" val="2883230837"/>
                    </a:ext>
                  </a:extLst>
                </a:gridCol>
                <a:gridCol w="634713">
                  <a:extLst>
                    <a:ext uri="{9D8B030D-6E8A-4147-A177-3AD203B41FA5}">
                      <a16:colId xmlns:a16="http://schemas.microsoft.com/office/drawing/2014/main" val="4093466044"/>
                    </a:ext>
                  </a:extLst>
                </a:gridCol>
                <a:gridCol w="634713">
                  <a:extLst>
                    <a:ext uri="{9D8B030D-6E8A-4147-A177-3AD203B41FA5}">
                      <a16:colId xmlns:a16="http://schemas.microsoft.com/office/drawing/2014/main" val="874229568"/>
                    </a:ext>
                  </a:extLst>
                </a:gridCol>
                <a:gridCol w="634713">
                  <a:extLst>
                    <a:ext uri="{9D8B030D-6E8A-4147-A177-3AD203B41FA5}">
                      <a16:colId xmlns:a16="http://schemas.microsoft.com/office/drawing/2014/main" val="960968790"/>
                    </a:ext>
                  </a:extLst>
                </a:gridCol>
                <a:gridCol w="634713">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23</a:t>
                      </a: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tc>
                  <a:txBody>
                    <a:bodyPr/>
                    <a:lstStyle/>
                    <a:p>
                      <a:pPr algn="ctr" fontAlgn="ct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FF"/>
                    </a:solidFill>
                  </a:tcPr>
                </a:tc>
                <a:extLst>
                  <a:ext uri="{0D108BD9-81ED-4DB2-BD59-A6C34878D82A}">
                    <a16:rowId xmlns:a16="http://schemas.microsoft.com/office/drawing/2014/main" val="174376743"/>
                  </a:ext>
                </a:extLst>
              </a:tr>
            </a:tbl>
          </a:graphicData>
        </a:graphic>
      </p:graphicFrame>
      <p:sp>
        <p:nvSpPr>
          <p:cNvPr id="3" name="TextBox 2">
            <a:extLst>
              <a:ext uri="{FF2B5EF4-FFF2-40B4-BE49-F238E27FC236}">
                <a16:creationId xmlns:a16="http://schemas.microsoft.com/office/drawing/2014/main" id="{4072609E-A4D5-93EC-D1D9-BAF09DA3637B}"/>
              </a:ext>
            </a:extLst>
          </p:cNvPr>
          <p:cNvSpPr txBox="1"/>
          <p:nvPr/>
        </p:nvSpPr>
        <p:spPr>
          <a:xfrm>
            <a:off x="7810500" y="4759075"/>
            <a:ext cx="1158202" cy="369332"/>
          </a:xfrm>
          <a:prstGeom prst="rect">
            <a:avLst/>
          </a:prstGeom>
          <a:noFill/>
        </p:spPr>
        <p:txBody>
          <a:bodyPr wrap="none" rtlCol="0">
            <a:spAutoFit/>
          </a:bodyPr>
          <a:lstStyle/>
          <a:p>
            <a:r>
              <a:rPr lang="en-AU" dirty="0"/>
              <a:t>… game </a:t>
            </a:r>
            <a:r>
              <a:rPr lang="en-AU" dirty="0">
                <a:sym typeface="Wingdings" panose="05000000000000000000" pitchFamily="2" charset="2"/>
              </a:rPr>
              <a:t></a:t>
            </a:r>
            <a:endParaRPr lang="en-AU" dirty="0"/>
          </a:p>
        </p:txBody>
      </p:sp>
    </p:spTree>
    <p:extLst>
      <p:ext uri="{BB962C8B-B14F-4D97-AF65-F5344CB8AC3E}">
        <p14:creationId xmlns:p14="http://schemas.microsoft.com/office/powerpoint/2010/main" val="366141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D315000-EFC2-FC71-F529-E4C217FF1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DEEB8-6FB9-AF15-E1C0-B798B0D2AA44}"/>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 after Fit</a:t>
            </a:r>
            <a:endParaRPr lang="en-AU" sz="2800" dirty="0"/>
          </a:p>
        </p:txBody>
      </p:sp>
      <p:pic>
        <p:nvPicPr>
          <p:cNvPr id="4" name="Picture 3">
            <a:extLst>
              <a:ext uri="{FF2B5EF4-FFF2-40B4-BE49-F238E27FC236}">
                <a16:creationId xmlns:a16="http://schemas.microsoft.com/office/drawing/2014/main" id="{F15D4F62-9727-6930-B74B-81E95AD9F92C}"/>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7" name="Table 6">
            <a:extLst>
              <a:ext uri="{FF2B5EF4-FFF2-40B4-BE49-F238E27FC236}">
                <a16:creationId xmlns:a16="http://schemas.microsoft.com/office/drawing/2014/main" id="{48763B08-A732-A6DF-D4DE-B94AE11397D0}"/>
              </a:ext>
            </a:extLst>
          </p:cNvPr>
          <p:cNvGraphicFramePr>
            <a:graphicFrameLocks noGrp="1"/>
          </p:cNvGraphicFramePr>
          <p:nvPr/>
        </p:nvGraphicFramePr>
        <p:xfrm>
          <a:off x="2697480" y="1024128"/>
          <a:ext cx="4791457" cy="4901184"/>
        </p:xfrm>
        <a:graphic>
          <a:graphicData uri="http://schemas.openxmlformats.org/drawingml/2006/table">
            <a:tbl>
              <a:tblPr/>
              <a:tblGrid>
                <a:gridCol w="808946">
                  <a:extLst>
                    <a:ext uri="{9D8B030D-6E8A-4147-A177-3AD203B41FA5}">
                      <a16:colId xmlns:a16="http://schemas.microsoft.com/office/drawing/2014/main" val="3763860379"/>
                    </a:ext>
                  </a:extLst>
                </a:gridCol>
                <a:gridCol w="808946">
                  <a:extLst>
                    <a:ext uri="{9D8B030D-6E8A-4147-A177-3AD203B41FA5}">
                      <a16:colId xmlns:a16="http://schemas.microsoft.com/office/drawing/2014/main" val="415989446"/>
                    </a:ext>
                  </a:extLst>
                </a:gridCol>
                <a:gridCol w="634713">
                  <a:extLst>
                    <a:ext uri="{9D8B030D-6E8A-4147-A177-3AD203B41FA5}">
                      <a16:colId xmlns:a16="http://schemas.microsoft.com/office/drawing/2014/main" val="2883230837"/>
                    </a:ext>
                  </a:extLst>
                </a:gridCol>
                <a:gridCol w="634713">
                  <a:extLst>
                    <a:ext uri="{9D8B030D-6E8A-4147-A177-3AD203B41FA5}">
                      <a16:colId xmlns:a16="http://schemas.microsoft.com/office/drawing/2014/main" val="4093466044"/>
                    </a:ext>
                  </a:extLst>
                </a:gridCol>
                <a:gridCol w="634713">
                  <a:extLst>
                    <a:ext uri="{9D8B030D-6E8A-4147-A177-3AD203B41FA5}">
                      <a16:colId xmlns:a16="http://schemas.microsoft.com/office/drawing/2014/main" val="874229568"/>
                    </a:ext>
                  </a:extLst>
                </a:gridCol>
                <a:gridCol w="634713">
                  <a:extLst>
                    <a:ext uri="{9D8B030D-6E8A-4147-A177-3AD203B41FA5}">
                      <a16:colId xmlns:a16="http://schemas.microsoft.com/office/drawing/2014/main" val="960968790"/>
                    </a:ext>
                  </a:extLst>
                </a:gridCol>
                <a:gridCol w="634713">
                  <a:extLst>
                    <a:ext uri="{9D8B030D-6E8A-4147-A177-3AD203B41FA5}">
                      <a16:colId xmlns:a16="http://schemas.microsoft.com/office/drawing/2014/main" val="3962702362"/>
                    </a:ext>
                  </a:extLst>
                </a:gridCol>
              </a:tblGrid>
              <a:tr h="612648">
                <a:tc>
                  <a:txBody>
                    <a:bodyPr/>
                    <a:lstStyle/>
                    <a:p>
                      <a:pPr algn="l" fontAlgn="b"/>
                      <a:endParaRPr lang="en-AU" sz="2400" b="0" i="0" u="none" strike="noStrike" dirty="0">
                        <a:solidFill>
                          <a:srgbClr val="000000"/>
                        </a:solidFill>
                        <a:effectLst/>
                        <a:latin typeface="+mn-lt"/>
                      </a:endParaRPr>
                    </a:p>
                  </a:txBody>
                  <a:tcPr marL="7620" marR="7620" marT="7620" marB="0" anchor="b">
                    <a:lnL>
                      <a:noFill/>
                    </a:lnL>
                    <a:lnR>
                      <a:noFill/>
                    </a:lnR>
                    <a:lnT>
                      <a:noFill/>
                    </a:lnT>
                    <a:lnB>
                      <a:noFill/>
                    </a:lnB>
                    <a:noFill/>
                  </a:tcPr>
                </a:tc>
                <a:tc>
                  <a:txBody>
                    <a:bodyPr/>
                    <a:lstStyle/>
                    <a:p>
                      <a:pPr algn="l" fontAlgn="b"/>
                      <a:r>
                        <a:rPr lang="en-AU" sz="2400" b="0" i="0" u="none" strike="noStrike" dirty="0">
                          <a:solidFill>
                            <a:srgbClr val="000000"/>
                          </a:solidFill>
                          <a:effectLst/>
                          <a:latin typeface="+mn-lt"/>
                        </a:rPr>
                        <a:t> </a:t>
                      </a:r>
                    </a:p>
                  </a:txBody>
                  <a:tcPr marL="7620" marR="7620" marT="7620" marB="0" anchor="b">
                    <a:lnL>
                      <a:noFill/>
                    </a:lnL>
                    <a:lnR w="6350" cap="flat" cmpd="sng" algn="ctr">
                      <a:solidFill>
                        <a:srgbClr val="0070C0"/>
                      </a:solidFill>
                      <a:prstDash val="solid"/>
                      <a:round/>
                      <a:headEnd type="none" w="med" len="med"/>
                      <a:tailEnd type="none" w="med" len="med"/>
                    </a:lnR>
                    <a:lnT>
                      <a:noFill/>
                    </a:lnT>
                    <a:lnB>
                      <a:noFill/>
                    </a:lnB>
                    <a:noFill/>
                  </a:tcPr>
                </a:tc>
                <a:tc gridSpan="5">
                  <a:txBody>
                    <a:bodyPr/>
                    <a:lstStyle/>
                    <a:p>
                      <a:pPr algn="ctr" fontAlgn="ctr"/>
                      <a:r>
                        <a:rPr lang="en-AU" sz="2400" b="0" i="0" u="none" strike="noStrike" dirty="0">
                          <a:solidFill>
                            <a:srgbClr val="000000"/>
                          </a:solidFill>
                          <a:effectLst/>
                          <a:latin typeface="+mn-lt"/>
                        </a:rPr>
                        <a:t>Responder</a:t>
                      </a: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algn="ctr" fontAlgn="ctr"/>
                      <a:endParaRPr lang="en-AU" sz="2400" b="0" i="0" u="none" strike="noStrike" dirty="0">
                        <a:solidFill>
                          <a:srgbClr val="000000"/>
                        </a:solidFill>
                        <a:effectLst/>
                        <a:latin typeface="+mn-lt"/>
                      </a:endParaRPr>
                    </a:p>
                  </a:txBody>
                  <a:tcPr marL="7620" marR="7620" marT="762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CCFFFF"/>
                    </a:solidFill>
                  </a:tcPr>
                </a:tc>
                <a:extLst>
                  <a:ext uri="{0D108BD9-81ED-4DB2-BD59-A6C34878D82A}">
                    <a16:rowId xmlns:a16="http://schemas.microsoft.com/office/drawing/2014/main" val="1394198966"/>
                  </a:ext>
                </a:extLst>
              </a:tr>
              <a:tr h="612648">
                <a:tc>
                  <a:txBody>
                    <a:bodyPr/>
                    <a:lstStyle/>
                    <a:p>
                      <a:pPr algn="l" fontAlgn="b"/>
                      <a:endParaRPr lang="en-AU" sz="2400" b="0" i="0" u="none" strike="noStrike">
                        <a:solidFill>
                          <a:srgbClr val="000000"/>
                        </a:solidFill>
                        <a:effectLst/>
                        <a:latin typeface="+mn-lt"/>
                      </a:endParaRPr>
                    </a:p>
                  </a:txBody>
                  <a:tcPr marL="7620" marR="7620" marT="7620" marB="0" anchor="b">
                    <a:lnL>
                      <a:noFill/>
                    </a:lnL>
                    <a:lnR>
                      <a:noFill/>
                    </a:lnR>
                    <a:lnT>
                      <a:noFill/>
                    </a:lnT>
                    <a:lnB w="6350" cap="flat" cmpd="sng" algn="ctr">
                      <a:solidFill>
                        <a:srgbClr val="0070C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a:solidFill>
                            <a:srgbClr val="000000"/>
                          </a:solidFill>
                          <a:effectLst/>
                          <a:latin typeface="+mn-lt"/>
                        </a:rPr>
                        <a:t>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612648">
                <a:tc rowSpan="6">
                  <a:txBody>
                    <a:bodyPr/>
                    <a:lstStyle/>
                    <a:p>
                      <a:pPr algn="ctr" fontAlgn="ctr"/>
                      <a:r>
                        <a:rPr lang="en-AU" sz="2400" b="0" i="0" u="none" strike="noStrike" dirty="0">
                          <a:solidFill>
                            <a:srgbClr val="000000"/>
                          </a:solidFill>
                          <a:effectLst/>
                          <a:latin typeface="+mn-lt"/>
                        </a:rPr>
                        <a:t>Opener</a:t>
                      </a:r>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solidFill>
                      <a:srgbClr val="CCECFF"/>
                    </a:solidFill>
                  </a:tcPr>
                </a:tc>
                <a:tc>
                  <a:txBody>
                    <a:bodyPr/>
                    <a:lstStyle/>
                    <a:p>
                      <a:pPr algn="ctr" fontAlgn="ctr"/>
                      <a:r>
                        <a:rPr lang="en-AU" sz="2400" b="0" i="0" u="none" strike="noStrike" dirty="0">
                          <a:solidFill>
                            <a:srgbClr val="000000"/>
                          </a:solidFill>
                          <a:effectLst/>
                          <a:latin typeface="+mn-lt"/>
                        </a:rPr>
                        <a:t>14</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extLst>
                  <a:ext uri="{0D108BD9-81ED-4DB2-BD59-A6C34878D82A}">
                    <a16:rowId xmlns:a16="http://schemas.microsoft.com/office/drawing/2014/main" val="3413795064"/>
                  </a:ext>
                </a:extLst>
              </a:tr>
              <a:tr h="612648">
                <a:tc vMerge="1">
                  <a:txBody>
                    <a:bodyPr/>
                    <a:lstStyle/>
                    <a:p>
                      <a:endParaRPr dirty="0"/>
                    </a:p>
                  </a:txBody>
                  <a:tcPr marL="7620" marR="7620" marT="7620" marB="0" vert="vert270" anchor="ctr">
                    <a:lnL w="63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ECFF"/>
                    </a:solidFill>
                  </a:tcPr>
                </a:tc>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21</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383869845"/>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83864177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a:solidFill>
                            <a:srgbClr val="000000"/>
                          </a:solidFill>
                          <a:effectLst/>
                          <a:latin typeface="+mn-lt"/>
                        </a:rPr>
                        <a:t>23</a:t>
                      </a:r>
                      <a:endParaRPr lang="en-AU" sz="2400" b="0" i="0" u="none" strike="noStrike" dirty="0">
                        <a:solidFill>
                          <a:srgbClr val="000000"/>
                        </a:solidFill>
                        <a:effectLst/>
                        <a:latin typeface="+mn-lt"/>
                      </a:endParaRP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180424440"/>
                  </a:ext>
                </a:extLst>
              </a:tr>
              <a:tr h="612648">
                <a:tc vMerge="1">
                  <a:txBody>
                    <a:bodyPr/>
                    <a:lstStyle/>
                    <a:p>
                      <a:endParaRPr lang="en-AU"/>
                    </a:p>
                  </a:txBody>
                  <a:tcPr/>
                </a:tc>
                <a:tc>
                  <a:txBody>
                    <a:bodyPr/>
                    <a:lstStyle/>
                    <a:p>
                      <a:pPr algn="ctr" fontAlgn="ctr"/>
                      <a:r>
                        <a:rPr lang="en-AU" sz="2400" b="0" i="0" u="none" strike="noStrike" dirty="0">
                          <a:solidFill>
                            <a:srgbClr val="000000"/>
                          </a:solidFill>
                          <a:effectLst/>
                          <a:latin typeface="+mn-lt"/>
                        </a:rPr>
                        <a:t>18</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598252923"/>
                  </a:ext>
                </a:extLst>
              </a:tr>
              <a:tr h="612648">
                <a:tc vMerge="1">
                  <a:txBody>
                    <a:bodyPr/>
                    <a:lstStyle/>
                    <a:p>
                      <a:endParaRPr lang="en-AU"/>
                    </a:p>
                  </a:txBody>
                  <a:tcPr/>
                </a:tc>
                <a:tc>
                  <a:txBody>
                    <a:bodyPr/>
                    <a:lstStyle/>
                    <a:p>
                      <a:pPr algn="ctr" fontAlgn="ctr"/>
                      <a:r>
                        <a:rPr lang="en-AU" sz="2400" b="0" i="0" u="none" strike="noStrike">
                          <a:solidFill>
                            <a:srgbClr val="000000"/>
                          </a:solidFill>
                          <a:effectLst/>
                          <a:latin typeface="+mn-lt"/>
                        </a:rPr>
                        <a:t>19</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74376743"/>
                  </a:ext>
                </a:extLst>
              </a:tr>
            </a:tbl>
          </a:graphicData>
        </a:graphic>
      </p:graphicFrame>
      <p:sp>
        <p:nvSpPr>
          <p:cNvPr id="3" name="TextBox 2">
            <a:extLst>
              <a:ext uri="{FF2B5EF4-FFF2-40B4-BE49-F238E27FC236}">
                <a16:creationId xmlns:a16="http://schemas.microsoft.com/office/drawing/2014/main" id="{BD7C178A-1D7C-0078-A3D2-937FC69DB6B1}"/>
              </a:ext>
            </a:extLst>
          </p:cNvPr>
          <p:cNvSpPr txBox="1"/>
          <p:nvPr/>
        </p:nvSpPr>
        <p:spPr>
          <a:xfrm>
            <a:off x="7773044" y="5385240"/>
            <a:ext cx="1158202" cy="369332"/>
          </a:xfrm>
          <a:prstGeom prst="rect">
            <a:avLst/>
          </a:prstGeom>
          <a:noFill/>
        </p:spPr>
        <p:txBody>
          <a:bodyPr wrap="none" rtlCol="0">
            <a:spAutoFit/>
          </a:bodyPr>
          <a:lstStyle/>
          <a:p>
            <a:r>
              <a:rPr lang="en-AU" dirty="0"/>
              <a:t>… game </a:t>
            </a:r>
            <a:r>
              <a:rPr lang="en-AU" dirty="0">
                <a:sym typeface="Wingdings" panose="05000000000000000000" pitchFamily="2" charset="2"/>
              </a:rPr>
              <a:t></a:t>
            </a:r>
            <a:endParaRPr lang="en-AU" dirty="0"/>
          </a:p>
        </p:txBody>
      </p:sp>
    </p:spTree>
    <p:extLst>
      <p:ext uri="{BB962C8B-B14F-4D97-AF65-F5344CB8AC3E}">
        <p14:creationId xmlns:p14="http://schemas.microsoft.com/office/powerpoint/2010/main" val="103930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9FBB08E-C028-A19D-DDFE-9D69E08F9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1D121-9A4C-83DF-9A86-3AFC7EB2FF5A}"/>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Hand Shapes</a:t>
            </a:r>
            <a:endParaRPr lang="en-AU" sz="2800" dirty="0"/>
          </a:p>
        </p:txBody>
      </p:sp>
      <p:pic>
        <p:nvPicPr>
          <p:cNvPr id="4" name="Picture 3">
            <a:extLst>
              <a:ext uri="{FF2B5EF4-FFF2-40B4-BE49-F238E27FC236}">
                <a16:creationId xmlns:a16="http://schemas.microsoft.com/office/drawing/2014/main" id="{0EC82EA9-B497-B59A-2059-9E01C2518789}"/>
              </a:ext>
            </a:extLst>
          </p:cNvPr>
          <p:cNvPicPr>
            <a:picLocks noChangeAspect="1"/>
          </p:cNvPicPr>
          <p:nvPr/>
        </p:nvPicPr>
        <p:blipFill>
          <a:blip r:embed="rId3"/>
          <a:stretch>
            <a:fillRect/>
          </a:stretch>
        </p:blipFill>
        <p:spPr>
          <a:xfrm>
            <a:off x="11531758" y="1729592"/>
            <a:ext cx="449619" cy="3398815"/>
          </a:xfrm>
          <a:prstGeom prst="rect">
            <a:avLst/>
          </a:prstGeom>
        </p:spPr>
      </p:pic>
      <p:sp>
        <p:nvSpPr>
          <p:cNvPr id="3" name="TextBox 2">
            <a:extLst>
              <a:ext uri="{FF2B5EF4-FFF2-40B4-BE49-F238E27FC236}">
                <a16:creationId xmlns:a16="http://schemas.microsoft.com/office/drawing/2014/main" id="{BEC3231F-5F35-0992-6329-ECE8E32B549B}"/>
              </a:ext>
            </a:extLst>
          </p:cNvPr>
          <p:cNvSpPr txBox="1"/>
          <p:nvPr/>
        </p:nvSpPr>
        <p:spPr>
          <a:xfrm>
            <a:off x="3650889" y="926874"/>
            <a:ext cx="3592812"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Hands can be classified 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solidFill>
                  <a:prstClr val="black"/>
                </a:solidFill>
                <a:latin typeface="Calibri" panose="020F0502020204030204"/>
              </a:rPr>
              <a:t>Balanced</a:t>
            </a:r>
            <a:r>
              <a:rPr lang="en-AU" dirty="0">
                <a:solidFill>
                  <a:prstClr val="black"/>
                </a:solidFill>
                <a:latin typeface="Calibri" panose="020F0502020204030204"/>
              </a:rPr>
              <a:t>;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Unbalanced</a:t>
            </a:r>
          </a:p>
        </p:txBody>
      </p:sp>
      <p:sp>
        <p:nvSpPr>
          <p:cNvPr id="5" name="TextBox 4">
            <a:extLst>
              <a:ext uri="{FF2B5EF4-FFF2-40B4-BE49-F238E27FC236}">
                <a16:creationId xmlns:a16="http://schemas.microsoft.com/office/drawing/2014/main" id="{A6BD4A4F-4326-A72F-D9CE-BA2171A8B755}"/>
              </a:ext>
            </a:extLst>
          </p:cNvPr>
          <p:cNvSpPr txBox="1"/>
          <p:nvPr/>
        </p:nvSpPr>
        <p:spPr>
          <a:xfrm>
            <a:off x="0" y="6488668"/>
            <a:ext cx="2768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Forcing Bid</a:t>
            </a:r>
          </a:p>
        </p:txBody>
      </p:sp>
      <p:sp>
        <p:nvSpPr>
          <p:cNvPr id="7" name="TextBox 6">
            <a:extLst>
              <a:ext uri="{FF2B5EF4-FFF2-40B4-BE49-F238E27FC236}">
                <a16:creationId xmlns:a16="http://schemas.microsoft.com/office/drawing/2014/main" id="{51E5CE97-5A8B-1207-1826-6CCBC93E07AB}"/>
              </a:ext>
            </a:extLst>
          </p:cNvPr>
          <p:cNvSpPr txBox="1"/>
          <p:nvPr/>
        </p:nvSpPr>
        <p:spPr>
          <a:xfrm>
            <a:off x="7631908" y="711417"/>
            <a:ext cx="3592813" cy="2123658"/>
          </a:xfrm>
          <a:prstGeom prst="rect">
            <a:avLst/>
          </a:prstGeom>
          <a:noFill/>
        </p:spPr>
        <p:txBody>
          <a:bodyPr wrap="square" rtlCol="0">
            <a:spAutoFit/>
          </a:bodyPr>
          <a:lstStyle/>
          <a:p>
            <a:r>
              <a:rPr lang="en-AU" sz="2400" b="1" dirty="0"/>
              <a:t>Balanced hands:</a:t>
            </a:r>
          </a:p>
          <a:p>
            <a:pPr marL="285750" indent="-285750">
              <a:buFontTx/>
              <a:buChar char="-"/>
            </a:pPr>
            <a:r>
              <a:rPr lang="en-AU" dirty="0"/>
              <a:t>No voids</a:t>
            </a:r>
          </a:p>
          <a:p>
            <a:pPr marL="285750" indent="-285750">
              <a:buFontTx/>
              <a:buChar char="-"/>
            </a:pPr>
            <a:r>
              <a:rPr lang="en-AU" dirty="0"/>
              <a:t>No singletons</a:t>
            </a:r>
          </a:p>
          <a:p>
            <a:pPr marL="285750" indent="-285750">
              <a:buFontTx/>
              <a:buChar char="-"/>
            </a:pPr>
            <a:r>
              <a:rPr lang="en-AU" dirty="0"/>
              <a:t>No more than one doubleton</a:t>
            </a:r>
          </a:p>
          <a:p>
            <a:endParaRPr lang="en-AU" dirty="0"/>
          </a:p>
          <a:p>
            <a:r>
              <a:rPr lang="en-AU" dirty="0"/>
              <a:t>Possible shapes:</a:t>
            </a:r>
          </a:p>
          <a:p>
            <a:r>
              <a:rPr lang="en-AU" dirty="0"/>
              <a:t>4333; 4432 and 5332</a:t>
            </a:r>
          </a:p>
        </p:txBody>
      </p:sp>
      <p:sp>
        <p:nvSpPr>
          <p:cNvPr id="8" name="TextBox 7">
            <a:extLst>
              <a:ext uri="{FF2B5EF4-FFF2-40B4-BE49-F238E27FC236}">
                <a16:creationId xmlns:a16="http://schemas.microsoft.com/office/drawing/2014/main" id="{5A169C6C-8919-1DB5-5666-A75C67633A35}"/>
              </a:ext>
            </a:extLst>
          </p:cNvPr>
          <p:cNvSpPr txBox="1"/>
          <p:nvPr/>
        </p:nvSpPr>
        <p:spPr>
          <a:xfrm>
            <a:off x="631716" y="1958179"/>
            <a:ext cx="6693155" cy="1569660"/>
          </a:xfrm>
          <a:prstGeom prst="rect">
            <a:avLst/>
          </a:prstGeom>
          <a:noFill/>
        </p:spPr>
        <p:txBody>
          <a:bodyPr wrap="square" rtlCol="0">
            <a:spAutoFit/>
          </a:bodyPr>
          <a:lstStyle/>
          <a:p>
            <a:r>
              <a:rPr lang="en-AU" sz="2400" b="1" dirty="0"/>
              <a:t>Unbalanced Hands </a:t>
            </a:r>
          </a:p>
          <a:p>
            <a:r>
              <a:rPr lang="en-AU" dirty="0"/>
              <a:t>fall into three categories:</a:t>
            </a:r>
          </a:p>
          <a:p>
            <a:endParaRPr lang="en-AU" dirty="0"/>
          </a:p>
          <a:p>
            <a:r>
              <a:rPr lang="en-AU" b="1" dirty="0"/>
              <a:t>Single suited hands </a:t>
            </a:r>
            <a:r>
              <a:rPr lang="en-AU" dirty="0"/>
              <a:t>(</a:t>
            </a:r>
            <a:r>
              <a:rPr lang="en-AU" sz="1400" dirty="0"/>
              <a:t>unbalanced and exactly one suit with </a:t>
            </a:r>
          </a:p>
          <a:p>
            <a:r>
              <a:rPr lang="en-AU" sz="1400" dirty="0"/>
              <a:t>four or more cards</a:t>
            </a:r>
            <a:r>
              <a:rPr lang="en-AU" dirty="0"/>
              <a:t>): </a:t>
            </a:r>
            <a:r>
              <a:rPr lang="en-AU" dirty="0" err="1"/>
              <a:t>Eg</a:t>
            </a:r>
            <a:r>
              <a:rPr lang="en-AU" dirty="0"/>
              <a:t> 6322; 6331; 7321 etc.</a:t>
            </a:r>
          </a:p>
        </p:txBody>
      </p:sp>
      <p:sp>
        <p:nvSpPr>
          <p:cNvPr id="9" name="TextBox 8">
            <a:extLst>
              <a:ext uri="{FF2B5EF4-FFF2-40B4-BE49-F238E27FC236}">
                <a16:creationId xmlns:a16="http://schemas.microsoft.com/office/drawing/2014/main" id="{4996CECF-9686-818C-45A8-B78EE8555279}"/>
              </a:ext>
            </a:extLst>
          </p:cNvPr>
          <p:cNvSpPr txBox="1"/>
          <p:nvPr/>
        </p:nvSpPr>
        <p:spPr>
          <a:xfrm>
            <a:off x="5665130" y="4065352"/>
            <a:ext cx="6017280" cy="2031325"/>
          </a:xfrm>
          <a:prstGeom prst="rect">
            <a:avLst/>
          </a:prstGeom>
          <a:noFill/>
        </p:spPr>
        <p:txBody>
          <a:bodyPr wrap="square" rtlCol="0">
            <a:spAutoFit/>
          </a:bodyPr>
          <a:lstStyle/>
          <a:p>
            <a:r>
              <a:rPr lang="en-AU" dirty="0"/>
              <a:t>Your hand shape determines your bidding – in particular your </a:t>
            </a:r>
            <a:r>
              <a:rPr lang="en-AU" b="1" dirty="0"/>
              <a:t>rebid</a:t>
            </a:r>
            <a:r>
              <a:rPr lang="en-AU" dirty="0"/>
              <a:t> options.</a:t>
            </a:r>
          </a:p>
          <a:p>
            <a:pPr marL="285750" indent="-285750">
              <a:buFont typeface="Arial" panose="020B0604020202020204" pitchFamily="34" charset="0"/>
              <a:buChar char="•"/>
            </a:pPr>
            <a:r>
              <a:rPr lang="en-AU" dirty="0"/>
              <a:t>Balanced hands - No Trump</a:t>
            </a:r>
          </a:p>
          <a:p>
            <a:pPr marL="285750" indent="-285750">
              <a:buFont typeface="Arial" panose="020B0604020202020204" pitchFamily="34" charset="0"/>
              <a:buChar char="•"/>
            </a:pPr>
            <a:r>
              <a:rPr lang="en-AU" dirty="0"/>
              <a:t>Unbalanced Single suited – rebid your long suit</a:t>
            </a:r>
          </a:p>
          <a:p>
            <a:pPr marL="285750" indent="-285750">
              <a:buFont typeface="Arial" panose="020B0604020202020204" pitchFamily="34" charset="0"/>
              <a:buChar char="•"/>
            </a:pPr>
            <a:r>
              <a:rPr lang="en-AU" dirty="0"/>
              <a:t>Unbalanced Two suited – rebid your second suit</a:t>
            </a:r>
          </a:p>
          <a:p>
            <a:pPr marL="285750" indent="-285750">
              <a:buFont typeface="Arial" panose="020B0604020202020204" pitchFamily="34" charset="0"/>
              <a:buChar char="•"/>
            </a:pPr>
            <a:r>
              <a:rPr lang="en-AU" dirty="0"/>
              <a:t>Unbalanced Three suited – a few options depending on partner’s bid (or sometimes opponents)</a:t>
            </a:r>
          </a:p>
        </p:txBody>
      </p:sp>
      <p:graphicFrame>
        <p:nvGraphicFramePr>
          <p:cNvPr id="10" name="Table 9">
            <a:extLst>
              <a:ext uri="{FF2B5EF4-FFF2-40B4-BE49-F238E27FC236}">
                <a16:creationId xmlns:a16="http://schemas.microsoft.com/office/drawing/2014/main" id="{1C7A2ADF-4840-7E76-BA1C-2FE4BD3AD1FF}"/>
              </a:ext>
            </a:extLst>
          </p:cNvPr>
          <p:cNvGraphicFramePr>
            <a:graphicFrameLocks noGrp="1"/>
          </p:cNvGraphicFramePr>
          <p:nvPr>
            <p:extLst>
              <p:ext uri="{D42A27DB-BD31-4B8C-83A1-F6EECF244321}">
                <p14:modId xmlns:p14="http://schemas.microsoft.com/office/powerpoint/2010/main" val="3126550633"/>
              </p:ext>
            </p:extLst>
          </p:nvPr>
        </p:nvGraphicFramePr>
        <p:xfrm>
          <a:off x="9831595" y="2050245"/>
          <a:ext cx="16256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800" dirty="0"/>
                        <a:t>Balanced</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7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7</a:t>
                      </a:r>
                    </a:p>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7 4 3 </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1" name="Table 10">
            <a:extLst>
              <a:ext uri="{FF2B5EF4-FFF2-40B4-BE49-F238E27FC236}">
                <a16:creationId xmlns:a16="http://schemas.microsoft.com/office/drawing/2014/main" id="{520F5A2B-2F1D-4A0E-CF73-EED548777BB7}"/>
              </a:ext>
            </a:extLst>
          </p:cNvPr>
          <p:cNvGraphicFramePr>
            <a:graphicFrameLocks noGrp="1"/>
          </p:cNvGraphicFramePr>
          <p:nvPr>
            <p:extLst>
              <p:ext uri="{D42A27DB-BD31-4B8C-83A1-F6EECF244321}">
                <p14:modId xmlns:p14="http://schemas.microsoft.com/office/powerpoint/2010/main" val="3658033358"/>
              </p:ext>
            </p:extLst>
          </p:nvPr>
        </p:nvGraphicFramePr>
        <p:xfrm>
          <a:off x="3165493" y="4963343"/>
          <a:ext cx="16256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430911580"/>
                    </a:ext>
                  </a:extLst>
                </a:gridCol>
              </a:tblGrid>
              <a:tr h="170238">
                <a:tc>
                  <a:txBody>
                    <a:bodyPr/>
                    <a:lstStyle/>
                    <a:p>
                      <a:pPr algn="ctr"/>
                      <a:r>
                        <a:rPr lang="en-AU" sz="1800" dirty="0"/>
                        <a:t>Three Suited</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4 </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10 4 2</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5 3 2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2" name="Table 11">
            <a:extLst>
              <a:ext uri="{FF2B5EF4-FFF2-40B4-BE49-F238E27FC236}">
                <a16:creationId xmlns:a16="http://schemas.microsoft.com/office/drawing/2014/main" id="{754C203F-DA44-A853-C766-B51872174CD6}"/>
              </a:ext>
            </a:extLst>
          </p:cNvPr>
          <p:cNvGraphicFramePr>
            <a:graphicFrameLocks noGrp="1"/>
          </p:cNvGraphicFramePr>
          <p:nvPr>
            <p:extLst>
              <p:ext uri="{D42A27DB-BD31-4B8C-83A1-F6EECF244321}">
                <p14:modId xmlns:p14="http://schemas.microsoft.com/office/powerpoint/2010/main" val="1526308934"/>
              </p:ext>
            </p:extLst>
          </p:nvPr>
        </p:nvGraphicFramePr>
        <p:xfrm>
          <a:off x="276276" y="3717235"/>
          <a:ext cx="16256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78855466"/>
                    </a:ext>
                  </a:extLst>
                </a:gridCol>
              </a:tblGrid>
              <a:tr h="125643">
                <a:tc>
                  <a:txBody>
                    <a:bodyPr/>
                    <a:lstStyle/>
                    <a:p>
                      <a:pPr algn="ctr"/>
                      <a:r>
                        <a:rPr lang="en-AU" sz="1800" dirty="0"/>
                        <a:t>Two Suited</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9 3</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10 3 2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3" name="TextBox 12">
            <a:extLst>
              <a:ext uri="{FF2B5EF4-FFF2-40B4-BE49-F238E27FC236}">
                <a16:creationId xmlns:a16="http://schemas.microsoft.com/office/drawing/2014/main" id="{C67D1F3E-60A6-BC18-3FBD-599A3288EF4E}"/>
              </a:ext>
            </a:extLst>
          </p:cNvPr>
          <p:cNvSpPr txBox="1"/>
          <p:nvPr/>
        </p:nvSpPr>
        <p:spPr>
          <a:xfrm>
            <a:off x="1932948" y="3765427"/>
            <a:ext cx="3817400" cy="923330"/>
          </a:xfrm>
          <a:prstGeom prst="rect">
            <a:avLst/>
          </a:prstGeom>
          <a:noFill/>
        </p:spPr>
        <p:txBody>
          <a:bodyPr wrap="square" rtlCol="0">
            <a:spAutoFit/>
          </a:bodyPr>
          <a:lstStyle/>
          <a:p>
            <a:r>
              <a:rPr lang="en-AU" b="1" dirty="0"/>
              <a:t>Two Suited Hands </a:t>
            </a:r>
            <a:r>
              <a:rPr lang="en-AU" dirty="0"/>
              <a:t>(</a:t>
            </a:r>
            <a:r>
              <a:rPr lang="en-AU" sz="1400" dirty="0"/>
              <a:t>unbalanced and exactly two suits with four or more cards</a:t>
            </a:r>
            <a:r>
              <a:rPr lang="en-AU" sz="1800" dirty="0"/>
              <a:t>): </a:t>
            </a:r>
            <a:r>
              <a:rPr lang="en-AU" dirty="0" err="1"/>
              <a:t>Eg</a:t>
            </a:r>
            <a:r>
              <a:rPr lang="en-AU" dirty="0"/>
              <a:t> 5422; 5432; 5521; 64xx; 65xx etc</a:t>
            </a:r>
          </a:p>
        </p:txBody>
      </p:sp>
      <p:sp>
        <p:nvSpPr>
          <p:cNvPr id="14" name="TextBox 13">
            <a:extLst>
              <a:ext uri="{FF2B5EF4-FFF2-40B4-BE49-F238E27FC236}">
                <a16:creationId xmlns:a16="http://schemas.microsoft.com/office/drawing/2014/main" id="{B460697F-090B-FD47-5E62-7C51EA78A67D}"/>
              </a:ext>
            </a:extLst>
          </p:cNvPr>
          <p:cNvSpPr txBox="1"/>
          <p:nvPr/>
        </p:nvSpPr>
        <p:spPr>
          <a:xfrm>
            <a:off x="471352" y="5450346"/>
            <a:ext cx="2532488" cy="646331"/>
          </a:xfrm>
          <a:prstGeom prst="rect">
            <a:avLst/>
          </a:prstGeom>
          <a:noFill/>
        </p:spPr>
        <p:txBody>
          <a:bodyPr wrap="none" rtlCol="0">
            <a:spAutoFit/>
          </a:bodyPr>
          <a:lstStyle/>
          <a:p>
            <a:r>
              <a:rPr lang="en-AU" b="1" dirty="0"/>
              <a:t>Three Suited Hand</a:t>
            </a:r>
            <a:r>
              <a:rPr lang="en-AU" dirty="0"/>
              <a:t>: 4441</a:t>
            </a:r>
            <a:endParaRPr lang="en-AU" sz="1400" dirty="0"/>
          </a:p>
          <a:p>
            <a:endParaRPr lang="en-AU" dirty="0"/>
          </a:p>
        </p:txBody>
      </p:sp>
      <p:graphicFrame>
        <p:nvGraphicFramePr>
          <p:cNvPr id="15" name="Table 14">
            <a:extLst>
              <a:ext uri="{FF2B5EF4-FFF2-40B4-BE49-F238E27FC236}">
                <a16:creationId xmlns:a16="http://schemas.microsoft.com/office/drawing/2014/main" id="{F51D8DB7-9008-8044-48CA-4A37C8E83116}"/>
              </a:ext>
            </a:extLst>
          </p:cNvPr>
          <p:cNvGraphicFramePr>
            <a:graphicFrameLocks noGrp="1"/>
          </p:cNvGraphicFramePr>
          <p:nvPr>
            <p:extLst>
              <p:ext uri="{D42A27DB-BD31-4B8C-83A1-F6EECF244321}">
                <p14:modId xmlns:p14="http://schemas.microsoft.com/office/powerpoint/2010/main" val="4200618727"/>
              </p:ext>
            </p:extLst>
          </p:nvPr>
        </p:nvGraphicFramePr>
        <p:xfrm>
          <a:off x="5565746" y="2242116"/>
          <a:ext cx="16256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99415068"/>
                    </a:ext>
                  </a:extLst>
                </a:gridCol>
              </a:tblGrid>
              <a:tr h="207272">
                <a:tc>
                  <a:txBody>
                    <a:bodyPr/>
                    <a:lstStyle/>
                    <a:p>
                      <a:pPr algn="ctr"/>
                      <a:r>
                        <a:rPr lang="en-AU" sz="1800" dirty="0"/>
                        <a:t>Single Suited</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8 4 2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5 4</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Tree>
    <p:extLst>
      <p:ext uri="{BB962C8B-B14F-4D97-AF65-F5344CB8AC3E}">
        <p14:creationId xmlns:p14="http://schemas.microsoft.com/office/powerpoint/2010/main" val="4253633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E7806C01-0816-7D3D-2779-605809233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33CEC-4A93-B32C-B0B9-0A8503F524CB}"/>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a:t>
            </a:r>
            <a:endParaRPr lang="en-AU" sz="2800" dirty="0"/>
          </a:p>
        </p:txBody>
      </p:sp>
      <p:pic>
        <p:nvPicPr>
          <p:cNvPr id="4" name="Picture 3">
            <a:extLst>
              <a:ext uri="{FF2B5EF4-FFF2-40B4-BE49-F238E27FC236}">
                <a16:creationId xmlns:a16="http://schemas.microsoft.com/office/drawing/2014/main" id="{5BAAECF5-31A9-13D5-50D4-55EC6E028DB0}"/>
              </a:ext>
            </a:extLst>
          </p:cNvPr>
          <p:cNvPicPr>
            <a:picLocks noChangeAspect="1"/>
          </p:cNvPicPr>
          <p:nvPr/>
        </p:nvPicPr>
        <p:blipFill>
          <a:blip r:embed="rId3"/>
          <a:stretch>
            <a:fillRect/>
          </a:stretch>
        </p:blipFill>
        <p:spPr>
          <a:xfrm>
            <a:off x="130561" y="1729592"/>
            <a:ext cx="449619" cy="3398815"/>
          </a:xfrm>
          <a:prstGeom prst="rect">
            <a:avLst/>
          </a:prstGeom>
        </p:spPr>
      </p:pic>
      <p:sp>
        <p:nvSpPr>
          <p:cNvPr id="3" name="TextBox 2">
            <a:extLst>
              <a:ext uri="{FF2B5EF4-FFF2-40B4-BE49-F238E27FC236}">
                <a16:creationId xmlns:a16="http://schemas.microsoft.com/office/drawing/2014/main" id="{735390FC-A970-0C39-BBEB-F8B400F79784}"/>
              </a:ext>
            </a:extLst>
          </p:cNvPr>
          <p:cNvSpPr txBox="1"/>
          <p:nvPr/>
        </p:nvSpPr>
        <p:spPr>
          <a:xfrm>
            <a:off x="1098061" y="1165961"/>
            <a:ext cx="5822856"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i="0" u="none" strike="noStrike" kern="1200" cap="none" spc="0" normalizeH="0" baseline="0" noProof="0" dirty="0">
                <a:ln>
                  <a:noFill/>
                </a:ln>
                <a:solidFill>
                  <a:prstClr val="black"/>
                </a:solidFill>
                <a:effectLst/>
                <a:uLnTx/>
                <a:uFillTx/>
                <a:latin typeface="Calibri" panose="020F0502020204030204"/>
                <a:ea typeface="+mn-ea"/>
                <a:cs typeface="+mn-cs"/>
              </a:rPr>
              <a:t>Evaluating Opener’s hand.  Just as responder can categorise her hand based on a point range, so can opener:</a:t>
            </a:r>
          </a:p>
        </p:txBody>
      </p:sp>
      <p:sp>
        <p:nvSpPr>
          <p:cNvPr id="5" name="TextBox 4">
            <a:extLst>
              <a:ext uri="{FF2B5EF4-FFF2-40B4-BE49-F238E27FC236}">
                <a16:creationId xmlns:a16="http://schemas.microsoft.com/office/drawing/2014/main" id="{37DB179D-C670-153C-2556-7647F534E8B9}"/>
              </a:ext>
            </a:extLst>
          </p:cNvPr>
          <p:cNvSpPr txBox="1"/>
          <p:nvPr/>
        </p:nvSpPr>
        <p:spPr>
          <a:xfrm>
            <a:off x="0" y="6488668"/>
            <a:ext cx="57967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Forcing bid</a:t>
            </a:r>
          </a:p>
        </p:txBody>
      </p:sp>
      <p:sp>
        <p:nvSpPr>
          <p:cNvPr id="11" name="TextBox 10">
            <a:extLst>
              <a:ext uri="{FF2B5EF4-FFF2-40B4-BE49-F238E27FC236}">
                <a16:creationId xmlns:a16="http://schemas.microsoft.com/office/drawing/2014/main" id="{004F2374-B943-40B9-F48F-B6FFB4583695}"/>
              </a:ext>
            </a:extLst>
          </p:cNvPr>
          <p:cNvSpPr txBox="1"/>
          <p:nvPr/>
        </p:nvSpPr>
        <p:spPr>
          <a:xfrm>
            <a:off x="1098060" y="2151816"/>
            <a:ext cx="9995877" cy="147732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b="1" dirty="0">
                <a:solidFill>
                  <a:prstClr val="black"/>
                </a:solidFill>
                <a:latin typeface="Calibri" panose="020F0502020204030204"/>
              </a:rPr>
              <a:t>If opener can support responder’s major suit (4+) bid she should: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Immediately re-evaluate her total points (TP) including distribution points. Then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With </a:t>
            </a:r>
            <a:r>
              <a:rPr lang="en-AU" b="1" dirty="0">
                <a:solidFill>
                  <a:prstClr val="black"/>
                </a:solidFill>
                <a:latin typeface="Calibri" panose="020F0502020204030204"/>
              </a:rPr>
              <a:t>minimum </a:t>
            </a:r>
            <a:r>
              <a:rPr lang="en-AU" dirty="0">
                <a:solidFill>
                  <a:prstClr val="black"/>
                </a:solidFill>
                <a:latin typeface="Calibri" panose="020F0502020204030204"/>
              </a:rPr>
              <a:t>TP</a:t>
            </a:r>
            <a:r>
              <a:rPr lang="en-AU" b="1" dirty="0">
                <a:solidFill>
                  <a:prstClr val="black"/>
                </a:solidFill>
                <a:latin typeface="Calibri" panose="020F0502020204030204"/>
              </a:rPr>
              <a:t> </a:t>
            </a:r>
            <a:r>
              <a:rPr lang="en-AU" dirty="0">
                <a:solidFill>
                  <a:prstClr val="black"/>
                </a:solidFill>
                <a:latin typeface="Calibri" panose="020F0502020204030204"/>
              </a:rPr>
              <a:t>values: bid one more of the suit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With </a:t>
            </a:r>
            <a:r>
              <a:rPr lang="en-AU" b="1" dirty="0">
                <a:solidFill>
                  <a:prstClr val="black"/>
                </a:solidFill>
                <a:latin typeface="Calibri" panose="020F0502020204030204"/>
              </a:rPr>
              <a:t>invitational</a:t>
            </a:r>
            <a:r>
              <a:rPr lang="en-AU" dirty="0">
                <a:solidFill>
                  <a:prstClr val="black"/>
                </a:solidFill>
                <a:latin typeface="Calibri" panose="020F0502020204030204"/>
              </a:rPr>
              <a:t> TP values: jump a level in the suit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With </a:t>
            </a:r>
            <a:r>
              <a:rPr lang="en-AU" b="1" dirty="0">
                <a:solidFill>
                  <a:prstClr val="black"/>
                </a:solidFill>
                <a:latin typeface="Calibri" panose="020F0502020204030204"/>
              </a:rPr>
              <a:t>maximum</a:t>
            </a:r>
            <a:r>
              <a:rPr lang="en-AU" dirty="0">
                <a:solidFill>
                  <a:prstClr val="black"/>
                </a:solidFill>
                <a:latin typeface="Calibri" panose="020F0502020204030204"/>
              </a:rPr>
              <a:t> TP values: bid game in the suit</a:t>
            </a:r>
          </a:p>
        </p:txBody>
      </p:sp>
      <p:graphicFrame>
        <p:nvGraphicFramePr>
          <p:cNvPr id="6" name="Table 5">
            <a:extLst>
              <a:ext uri="{FF2B5EF4-FFF2-40B4-BE49-F238E27FC236}">
                <a16:creationId xmlns:a16="http://schemas.microsoft.com/office/drawing/2014/main" id="{6C017857-8AAD-86F2-AEAA-7768FB99B56F}"/>
              </a:ext>
            </a:extLst>
          </p:cNvPr>
          <p:cNvGraphicFramePr>
            <a:graphicFrameLocks noGrp="1"/>
          </p:cNvGraphicFramePr>
          <p:nvPr>
            <p:extLst>
              <p:ext uri="{D42A27DB-BD31-4B8C-83A1-F6EECF244321}">
                <p14:modId xmlns:p14="http://schemas.microsoft.com/office/powerpoint/2010/main" val="1921151427"/>
              </p:ext>
            </p:extLst>
          </p:nvPr>
        </p:nvGraphicFramePr>
        <p:xfrm>
          <a:off x="8406296" y="721102"/>
          <a:ext cx="2669743" cy="1478280"/>
        </p:xfrm>
        <a:graphic>
          <a:graphicData uri="http://schemas.openxmlformats.org/drawingml/2006/table">
            <a:tbl>
              <a:tblPr firstRow="1" bandRow="1">
                <a:tableStyleId>{5C22544A-7EE6-4342-B048-85BDC9FD1C3A}</a:tableStyleId>
              </a:tblPr>
              <a:tblGrid>
                <a:gridCol w="1289668">
                  <a:extLst>
                    <a:ext uri="{9D8B030D-6E8A-4147-A177-3AD203B41FA5}">
                      <a16:colId xmlns:a16="http://schemas.microsoft.com/office/drawing/2014/main" val="3354850754"/>
                    </a:ext>
                  </a:extLst>
                </a:gridCol>
                <a:gridCol w="1380075">
                  <a:extLst>
                    <a:ext uri="{9D8B030D-6E8A-4147-A177-3AD203B41FA5}">
                      <a16:colId xmlns:a16="http://schemas.microsoft.com/office/drawing/2014/main" val="3537582556"/>
                    </a:ext>
                  </a:extLst>
                </a:gridCol>
              </a:tblGrid>
              <a:tr h="328667">
                <a:tc>
                  <a:txBody>
                    <a:bodyPr/>
                    <a:lstStyle/>
                    <a:p>
                      <a:r>
                        <a:rPr lang="en-AU" dirty="0"/>
                        <a:t>Strength</a:t>
                      </a:r>
                    </a:p>
                  </a:txBody>
                  <a:tcPr/>
                </a:tc>
                <a:tc>
                  <a:txBody>
                    <a:bodyPr/>
                    <a:lstStyle/>
                    <a:p>
                      <a:r>
                        <a:rPr lang="en-AU" dirty="0"/>
                        <a:t>Point range</a:t>
                      </a:r>
                    </a:p>
                  </a:txBody>
                  <a:tcPr/>
                </a:tc>
                <a:extLst>
                  <a:ext uri="{0D108BD9-81ED-4DB2-BD59-A6C34878D82A}">
                    <a16:rowId xmlns:a16="http://schemas.microsoft.com/office/drawing/2014/main" val="4180828440"/>
                  </a:ext>
                </a:extLst>
              </a:tr>
              <a:tr h="370840">
                <a:tc>
                  <a:txBody>
                    <a:bodyPr/>
                    <a:lstStyle/>
                    <a:p>
                      <a:r>
                        <a:rPr lang="en-AU" dirty="0"/>
                        <a:t>Minimum</a:t>
                      </a:r>
                    </a:p>
                  </a:txBody>
                  <a:tcPr/>
                </a:tc>
                <a:tc>
                  <a:txBody>
                    <a:bodyPr/>
                    <a:lstStyle/>
                    <a:p>
                      <a:r>
                        <a:rPr lang="en-AU" dirty="0"/>
                        <a:t>12-15</a:t>
                      </a:r>
                    </a:p>
                  </a:txBody>
                  <a:tcPr/>
                </a:tc>
                <a:extLst>
                  <a:ext uri="{0D108BD9-81ED-4DB2-BD59-A6C34878D82A}">
                    <a16:rowId xmlns:a16="http://schemas.microsoft.com/office/drawing/2014/main" val="3305242579"/>
                  </a:ext>
                </a:extLst>
              </a:tr>
              <a:tr h="370840">
                <a:tc>
                  <a:txBody>
                    <a:bodyPr/>
                    <a:lstStyle/>
                    <a:p>
                      <a:r>
                        <a:rPr lang="en-AU" dirty="0"/>
                        <a:t>Invitational</a:t>
                      </a:r>
                    </a:p>
                  </a:txBody>
                  <a:tcPr/>
                </a:tc>
                <a:tc>
                  <a:txBody>
                    <a:bodyPr/>
                    <a:lstStyle/>
                    <a:p>
                      <a:r>
                        <a:rPr lang="en-AU" dirty="0"/>
                        <a:t>16-18</a:t>
                      </a:r>
                    </a:p>
                  </a:txBody>
                  <a:tcPr/>
                </a:tc>
                <a:extLst>
                  <a:ext uri="{0D108BD9-81ED-4DB2-BD59-A6C34878D82A}">
                    <a16:rowId xmlns:a16="http://schemas.microsoft.com/office/drawing/2014/main" val="3020021203"/>
                  </a:ext>
                </a:extLst>
              </a:tr>
              <a:tr h="370840">
                <a:tc>
                  <a:txBody>
                    <a:bodyPr/>
                    <a:lstStyle/>
                    <a:p>
                      <a:r>
                        <a:rPr lang="en-AU" dirty="0"/>
                        <a:t>Maximum</a:t>
                      </a:r>
                    </a:p>
                  </a:txBody>
                  <a:tcPr/>
                </a:tc>
                <a:tc>
                  <a:txBody>
                    <a:bodyPr/>
                    <a:lstStyle/>
                    <a:p>
                      <a:r>
                        <a:rPr lang="en-AU" dirty="0"/>
                        <a:t>19+</a:t>
                      </a:r>
                    </a:p>
                  </a:txBody>
                  <a:tcPr/>
                </a:tc>
                <a:extLst>
                  <a:ext uri="{0D108BD9-81ED-4DB2-BD59-A6C34878D82A}">
                    <a16:rowId xmlns:a16="http://schemas.microsoft.com/office/drawing/2014/main" val="2780658"/>
                  </a:ext>
                </a:extLst>
              </a:tr>
            </a:tbl>
          </a:graphicData>
        </a:graphic>
      </p:graphicFrame>
      <p:sp>
        <p:nvSpPr>
          <p:cNvPr id="7" name="TextBox 6">
            <a:extLst>
              <a:ext uri="{FF2B5EF4-FFF2-40B4-BE49-F238E27FC236}">
                <a16:creationId xmlns:a16="http://schemas.microsoft.com/office/drawing/2014/main" id="{D4352943-2F55-16C7-B799-3FF30B647831}"/>
              </a:ext>
            </a:extLst>
          </p:cNvPr>
          <p:cNvSpPr txBox="1"/>
          <p:nvPr/>
        </p:nvSpPr>
        <p:spPr>
          <a:xfrm>
            <a:off x="1098060" y="4205077"/>
            <a:ext cx="3138659"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You open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and partner responds 1</a:t>
            </a:r>
            <a:r>
              <a:rPr lang="en-AU" sz="1800" dirty="0">
                <a:latin typeface="+mn-lt"/>
                <a:cs typeface="Arial" panose="020B0604020202020204" pitchFamily="34" charset="0"/>
              </a:rPr>
              <a:t>♠</a:t>
            </a:r>
            <a:r>
              <a:rPr lang="en-AU" dirty="0">
                <a:solidFill>
                  <a:prstClr val="black"/>
                </a:solidFill>
                <a:latin typeface="Calibri" panose="020F0502020204030204"/>
              </a:rPr>
              <a:t>.  What do you bid now ? </a:t>
            </a:r>
          </a:p>
        </p:txBody>
      </p:sp>
      <p:graphicFrame>
        <p:nvGraphicFramePr>
          <p:cNvPr id="8" name="Table 7">
            <a:extLst>
              <a:ext uri="{FF2B5EF4-FFF2-40B4-BE49-F238E27FC236}">
                <a16:creationId xmlns:a16="http://schemas.microsoft.com/office/drawing/2014/main" id="{ECD548C1-4AE3-19F4-3B9F-69F8259C2BE9}"/>
              </a:ext>
            </a:extLst>
          </p:cNvPr>
          <p:cNvGraphicFramePr>
            <a:graphicFrameLocks noGrp="1"/>
          </p:cNvGraphicFramePr>
          <p:nvPr>
            <p:extLst>
              <p:ext uri="{D42A27DB-BD31-4B8C-83A1-F6EECF244321}">
                <p14:modId xmlns:p14="http://schemas.microsoft.com/office/powerpoint/2010/main" val="1232195286"/>
              </p:ext>
            </p:extLst>
          </p:nvPr>
        </p:nvGraphicFramePr>
        <p:xfrm>
          <a:off x="4391077" y="4205077"/>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9 7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7 6</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6 5</a:t>
                      </a:r>
                      <a:endParaRPr lang="en-AU" sz="1800" dirty="0">
                        <a:latin typeface="+mn-lt"/>
                      </a:endParaRPr>
                    </a:p>
                  </a:txBody>
                  <a:tcPr/>
                </a:tc>
                <a:tc>
                  <a:txBody>
                    <a:bodyPr/>
                    <a:lstStyle/>
                    <a:p>
                      <a:r>
                        <a:rPr lang="en-AU" sz="1800" dirty="0">
                          <a:latin typeface="+mn-lt"/>
                          <a:cs typeface="Arial" panose="020B0604020202020204" pitchFamily="34" charset="0"/>
                        </a:rPr>
                        <a:t>♠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9 3</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10 3 2</a:t>
                      </a:r>
                      <a:endParaRPr lang="en-AU" sz="1800" dirty="0">
                        <a:latin typeface="+mn-lt"/>
                      </a:endParaRPr>
                    </a:p>
                  </a:txBody>
                  <a:tcPr/>
                </a:tc>
                <a:tc>
                  <a:txBody>
                    <a:bodyPr/>
                    <a:lstStyle/>
                    <a:p>
                      <a:r>
                        <a:rPr lang="en-AU" sz="1800" dirty="0">
                          <a:latin typeface="+mn-lt"/>
                          <a:cs typeface="Arial" panose="020B0604020202020204" pitchFamily="34" charset="0"/>
                        </a:rPr>
                        <a:t>♠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8 4 2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5 4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10 4 2</a:t>
                      </a:r>
                    </a:p>
                    <a:p>
                      <a:r>
                        <a:rPr lang="en-AU" sz="1800" dirty="0">
                          <a:latin typeface="+mn-lt"/>
                          <a:cs typeface="Arial" panose="020B0604020202020204" pitchFamily="34" charset="0"/>
                        </a:rPr>
                        <a:t>♣ </a:t>
                      </a:r>
                      <a:r>
                        <a:rPr lang="en-AU" sz="1800" b="1" dirty="0">
                          <a:latin typeface="+mn-lt"/>
                          <a:cs typeface="Arial" panose="020B0604020202020204" pitchFamily="34" charset="0"/>
                        </a:rPr>
                        <a:t>A Q</a:t>
                      </a:r>
                      <a:r>
                        <a:rPr lang="en-AU" sz="1800" dirty="0">
                          <a:latin typeface="+mn-lt"/>
                          <a:cs typeface="Arial" panose="020B0604020202020204" pitchFamily="34" charset="0"/>
                        </a:rPr>
                        <a:t>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Tree>
    <p:extLst>
      <p:ext uri="{BB962C8B-B14F-4D97-AF65-F5344CB8AC3E}">
        <p14:creationId xmlns:p14="http://schemas.microsoft.com/office/powerpoint/2010/main" val="2494132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A060304-4DD9-5D7D-5D6F-1AD44241B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A94A6-C575-C8EF-8CB2-DB64F1C83030}"/>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Opener’s Rebid</a:t>
            </a:r>
            <a:endParaRPr lang="en-AU" sz="2800" dirty="0"/>
          </a:p>
        </p:txBody>
      </p:sp>
      <p:pic>
        <p:nvPicPr>
          <p:cNvPr id="4" name="Picture 3">
            <a:extLst>
              <a:ext uri="{FF2B5EF4-FFF2-40B4-BE49-F238E27FC236}">
                <a16:creationId xmlns:a16="http://schemas.microsoft.com/office/drawing/2014/main" id="{6FE2E2AB-704A-C49A-88D3-E14B5DB10E1C}"/>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8" name="Table 7">
            <a:extLst>
              <a:ext uri="{FF2B5EF4-FFF2-40B4-BE49-F238E27FC236}">
                <a16:creationId xmlns:a16="http://schemas.microsoft.com/office/drawing/2014/main" id="{5E919D70-3553-1FAA-DD74-4A38C363DEF2}"/>
              </a:ext>
            </a:extLst>
          </p:cNvPr>
          <p:cNvGraphicFramePr>
            <a:graphicFrameLocks noGrp="1"/>
          </p:cNvGraphicFramePr>
          <p:nvPr>
            <p:extLst>
              <p:ext uri="{D42A27DB-BD31-4B8C-83A1-F6EECF244321}">
                <p14:modId xmlns:p14="http://schemas.microsoft.com/office/powerpoint/2010/main" val="4268484540"/>
              </p:ext>
            </p:extLst>
          </p:nvPr>
        </p:nvGraphicFramePr>
        <p:xfrm>
          <a:off x="372437" y="769620"/>
          <a:ext cx="11038113" cy="6084207"/>
        </p:xfrm>
        <a:graphic>
          <a:graphicData uri="http://schemas.openxmlformats.org/drawingml/2006/table">
            <a:tbl>
              <a:tblPr firstRow="1" firstCol="1" bandRow="1">
                <a:tableStyleId>{BC89EF96-8CEA-46FF-86C4-4CE0E7609802}</a:tableStyleId>
              </a:tblPr>
              <a:tblGrid>
                <a:gridCol w="2313031">
                  <a:extLst>
                    <a:ext uri="{9D8B030D-6E8A-4147-A177-3AD203B41FA5}">
                      <a16:colId xmlns:a16="http://schemas.microsoft.com/office/drawing/2014/main" val="3947328693"/>
                    </a:ext>
                  </a:extLst>
                </a:gridCol>
                <a:gridCol w="8725082">
                  <a:extLst>
                    <a:ext uri="{9D8B030D-6E8A-4147-A177-3AD203B41FA5}">
                      <a16:colId xmlns:a16="http://schemas.microsoft.com/office/drawing/2014/main" val="22126791"/>
                    </a:ext>
                  </a:extLst>
                </a:gridCol>
              </a:tblGrid>
              <a:tr h="1059959">
                <a:tc>
                  <a:txBody>
                    <a:bodyPr/>
                    <a:lstStyle/>
                    <a:p>
                      <a:pPr>
                        <a:lnSpc>
                          <a:spcPct val="107000"/>
                        </a:lnSpc>
                        <a:spcAft>
                          <a:spcPts val="800"/>
                        </a:spcAft>
                      </a:pPr>
                      <a:r>
                        <a:rPr lang="en-AU" sz="1600" b="0" kern="100" dirty="0">
                          <a:effectLst/>
                        </a:rPr>
                        <a:t>Responder has supported your MAJOR (thus limiting her hand)</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AU" sz="1600" b="0" kern="100" dirty="0">
                          <a:effectLst/>
                        </a:rPr>
                        <a:t>Pass if she has bid Game.  Otherwise re-evaluate your hand.  Calculate your team’s TP range (add responder’s TP range to your TP):</a:t>
                      </a:r>
                    </a:p>
                    <a:p>
                      <a:pPr marL="342900" lvl="0" indent="-342900">
                        <a:lnSpc>
                          <a:spcPct val="107000"/>
                        </a:lnSpc>
                        <a:buFont typeface="Symbol" panose="05050102010706020507" pitchFamily="18" charset="2"/>
                        <a:buChar char=""/>
                      </a:pPr>
                      <a:r>
                        <a:rPr lang="en-AU" sz="1600" b="0" kern="100" dirty="0">
                          <a:effectLst/>
                        </a:rPr>
                        <a:t>If your team’s min. TP  &gt;= 25 then bid GAME;</a:t>
                      </a:r>
                    </a:p>
                    <a:p>
                      <a:pPr marL="342900" lvl="0" indent="-342900">
                        <a:lnSpc>
                          <a:spcPct val="107000"/>
                        </a:lnSpc>
                        <a:buFont typeface="Symbol" panose="05050102010706020507" pitchFamily="18" charset="2"/>
                        <a:buChar char=""/>
                      </a:pPr>
                      <a:r>
                        <a:rPr lang="en-AU" sz="1600" b="0" kern="100" dirty="0">
                          <a:effectLst/>
                        </a:rPr>
                        <a:t>If your team’s max. TP &gt;= 25 then bid 3 (invite); else</a:t>
                      </a:r>
                    </a:p>
                    <a:p>
                      <a:pPr marL="342900" lvl="0" indent="-342900">
                        <a:lnSpc>
                          <a:spcPct val="107000"/>
                        </a:lnSpc>
                        <a:spcAft>
                          <a:spcPts val="800"/>
                        </a:spcAft>
                        <a:buFont typeface="Symbol" panose="05050102010706020507" pitchFamily="18" charset="2"/>
                        <a:buChar char=""/>
                      </a:pPr>
                      <a:r>
                        <a:rPr lang="en-AU" sz="1600" b="0" kern="100" dirty="0">
                          <a:effectLst/>
                        </a:rPr>
                        <a:t>Pass</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730597"/>
                  </a:ext>
                </a:extLst>
              </a:tr>
              <a:tr h="1059959">
                <a:tc>
                  <a:txBody>
                    <a:bodyPr/>
                    <a:lstStyle/>
                    <a:p>
                      <a:pPr>
                        <a:lnSpc>
                          <a:spcPct val="107000"/>
                        </a:lnSpc>
                        <a:spcAft>
                          <a:spcPts val="800"/>
                        </a:spcAft>
                      </a:pPr>
                      <a:r>
                        <a:rPr lang="en-AU" sz="1600" b="0" kern="100" dirty="0">
                          <a:effectLst/>
                        </a:rPr>
                        <a:t>You have a fit (4+) with responder’s new MAJOR</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AU" sz="1600" kern="100" dirty="0">
                          <a:effectLst/>
                        </a:rPr>
                        <a:t>Re-evaluate your hand:</a:t>
                      </a:r>
                    </a:p>
                    <a:p>
                      <a:pPr marL="342900" lvl="0" indent="-342900">
                        <a:lnSpc>
                          <a:spcPct val="107000"/>
                        </a:lnSpc>
                        <a:buFont typeface="Symbol" panose="05050102010706020507" pitchFamily="18" charset="2"/>
                        <a:buChar char=""/>
                      </a:pPr>
                      <a:r>
                        <a:rPr lang="en-AU" sz="1600" b="1" kern="100" dirty="0">
                          <a:effectLst/>
                        </a:rPr>
                        <a:t>12-15 TP </a:t>
                      </a:r>
                      <a:r>
                        <a:rPr lang="en-AU" sz="1600" kern="100" dirty="0">
                          <a:effectLst/>
                        </a:rPr>
                        <a:t>– raise responder’s major by one</a:t>
                      </a:r>
                    </a:p>
                    <a:p>
                      <a:pPr marL="342900" lvl="0" indent="-342900">
                        <a:lnSpc>
                          <a:spcPct val="107000"/>
                        </a:lnSpc>
                        <a:buFont typeface="Symbol" panose="05050102010706020507" pitchFamily="18" charset="2"/>
                        <a:buChar char=""/>
                      </a:pPr>
                      <a:r>
                        <a:rPr lang="en-AU" sz="1600" b="1" kern="100" dirty="0">
                          <a:effectLst/>
                        </a:rPr>
                        <a:t>16-18 TP </a:t>
                      </a:r>
                      <a:r>
                        <a:rPr lang="en-AU" sz="1600" kern="100" dirty="0">
                          <a:effectLst/>
                        </a:rPr>
                        <a:t>– if responder is 6+; invite to game.  If responder is 10+; bid game.</a:t>
                      </a:r>
                    </a:p>
                    <a:p>
                      <a:pPr marL="342900" lvl="0" indent="-342900">
                        <a:lnSpc>
                          <a:spcPct val="107000"/>
                        </a:lnSpc>
                        <a:spcAft>
                          <a:spcPts val="800"/>
                        </a:spcAft>
                        <a:buFont typeface="Symbol" panose="05050102010706020507" pitchFamily="18" charset="2"/>
                        <a:buChar char=""/>
                      </a:pPr>
                      <a:r>
                        <a:rPr lang="en-AU" sz="1600" b="1" kern="100" dirty="0">
                          <a:effectLst/>
                        </a:rPr>
                        <a:t>19+ TP </a:t>
                      </a:r>
                      <a:r>
                        <a:rPr lang="en-AU" sz="1600" kern="100" dirty="0">
                          <a:effectLst/>
                        </a:rPr>
                        <a:t>– bid GAME.</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47450"/>
                  </a:ext>
                </a:extLst>
              </a:tr>
              <a:tr h="1031388">
                <a:tc>
                  <a:txBody>
                    <a:bodyPr/>
                    <a:lstStyle/>
                    <a:p>
                      <a:pPr>
                        <a:lnSpc>
                          <a:spcPct val="107000"/>
                        </a:lnSpc>
                        <a:spcAft>
                          <a:spcPts val="800"/>
                        </a:spcAft>
                      </a:pPr>
                      <a:r>
                        <a:rPr lang="en-AU" sz="1600" b="1" kern="100" dirty="0">
                          <a:effectLst/>
                        </a:rPr>
                        <a:t>Responder has bid a new suit </a:t>
                      </a:r>
                      <a:r>
                        <a:rPr lang="en-AU" sz="1600" b="0" kern="100" dirty="0">
                          <a:effectLst/>
                        </a:rPr>
                        <a:t>BUT you still haven’t found a fit.</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nSpc>
                          <a:spcPct val="107000"/>
                        </a:lnSpc>
                        <a:spcAft>
                          <a:spcPts val="0"/>
                        </a:spcAft>
                        <a:buFont typeface="Arial" panose="020B0604020202020204" pitchFamily="34" charset="0"/>
                        <a:buChar char="•"/>
                      </a:pPr>
                      <a:r>
                        <a:rPr lang="en-AU" sz="1600" kern="100" dirty="0">
                          <a:effectLst/>
                        </a:rPr>
                        <a:t>With a </a:t>
                      </a:r>
                      <a:r>
                        <a:rPr lang="en-AU" sz="1600" b="1" kern="100" dirty="0">
                          <a:effectLst/>
                        </a:rPr>
                        <a:t>single-suited</a:t>
                      </a:r>
                      <a:r>
                        <a:rPr lang="en-AU" sz="1600" kern="100" dirty="0">
                          <a:effectLst/>
                        </a:rPr>
                        <a:t> hand, rebid your suit;</a:t>
                      </a:r>
                    </a:p>
                    <a:p>
                      <a:pPr marL="285750" indent="-285750">
                        <a:lnSpc>
                          <a:spcPct val="107000"/>
                        </a:lnSpc>
                        <a:spcAft>
                          <a:spcPts val="0"/>
                        </a:spcAft>
                        <a:buFont typeface="Arial" panose="020B0604020202020204" pitchFamily="34" charset="0"/>
                        <a:buChar char="•"/>
                      </a:pPr>
                      <a:r>
                        <a:rPr lang="en-AU" sz="1600" kern="100" dirty="0">
                          <a:effectLst/>
                        </a:rPr>
                        <a:t>With a </a:t>
                      </a:r>
                      <a:r>
                        <a:rPr lang="en-AU" sz="1600" b="1" kern="100" dirty="0">
                          <a:effectLst/>
                        </a:rPr>
                        <a:t>two-suited </a:t>
                      </a:r>
                      <a:r>
                        <a:rPr lang="en-AU" sz="1600" kern="100" dirty="0">
                          <a:effectLst/>
                        </a:rPr>
                        <a:t>hand, rebid your second suit;</a:t>
                      </a:r>
                    </a:p>
                    <a:p>
                      <a:pPr marL="285750" indent="-285750">
                        <a:lnSpc>
                          <a:spcPct val="107000"/>
                        </a:lnSpc>
                        <a:spcAft>
                          <a:spcPts val="0"/>
                        </a:spcAft>
                        <a:buFont typeface="Arial" panose="020B0604020202020204" pitchFamily="34" charset="0"/>
                        <a:buChar char="•"/>
                      </a:pPr>
                      <a:r>
                        <a:rPr lang="en-AU" sz="1600" kern="100" dirty="0">
                          <a:effectLst/>
                        </a:rPr>
                        <a:t>With a </a:t>
                      </a:r>
                      <a:r>
                        <a:rPr lang="en-AU" sz="1600" b="1" kern="100" dirty="0">
                          <a:effectLst/>
                        </a:rPr>
                        <a:t>three-suited</a:t>
                      </a:r>
                      <a:r>
                        <a:rPr lang="en-AU" sz="1600" kern="100" dirty="0">
                          <a:effectLst/>
                        </a:rPr>
                        <a:t> hand, if there is still a chance for a major fit, bid that major – otherwise bid No Trumps.  </a:t>
                      </a:r>
                    </a:p>
                    <a:p>
                      <a:pPr marL="285750" indent="-285750">
                        <a:lnSpc>
                          <a:spcPct val="107000"/>
                        </a:lnSpc>
                        <a:spcAft>
                          <a:spcPts val="0"/>
                        </a:spcAft>
                        <a:buFont typeface="Arial" panose="020B0604020202020204" pitchFamily="34" charset="0"/>
                        <a:buChar char="•"/>
                      </a:pPr>
                      <a:r>
                        <a:rPr lang="en-AU" sz="1600" kern="100" dirty="0">
                          <a:effectLst/>
                        </a:rPr>
                        <a:t>With a </a:t>
                      </a:r>
                      <a:r>
                        <a:rPr lang="en-AU" sz="1600" b="1" kern="100" dirty="0">
                          <a:effectLst/>
                        </a:rPr>
                        <a:t>balanced hand</a:t>
                      </a:r>
                      <a:r>
                        <a:rPr lang="en-AU" sz="1600" kern="100" dirty="0">
                          <a:effectLst/>
                        </a:rPr>
                        <a:t>, bid no trumps.</a:t>
                      </a:r>
                    </a:p>
                    <a:p>
                      <a:pPr marL="285750" indent="-285750">
                        <a:lnSpc>
                          <a:spcPct val="107000"/>
                        </a:lnSpc>
                        <a:spcAft>
                          <a:spcPts val="0"/>
                        </a:spcAft>
                        <a:buFont typeface="Arial" panose="020B0604020202020204" pitchFamily="34" charset="0"/>
                        <a:buChar char="•"/>
                      </a:pPr>
                      <a:r>
                        <a:rPr lang="en-AU" sz="1600" kern="100" dirty="0">
                          <a:effectLst/>
                        </a:rPr>
                        <a:t>Note: with 16+HCP, you might jump a level to show partner your strength.</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98003"/>
                  </a:ext>
                </a:extLst>
              </a:tr>
              <a:tr h="1507656">
                <a:tc>
                  <a:txBody>
                    <a:bodyPr/>
                    <a:lstStyle/>
                    <a:p>
                      <a:pPr>
                        <a:lnSpc>
                          <a:spcPct val="107000"/>
                        </a:lnSpc>
                        <a:spcAft>
                          <a:spcPts val="800"/>
                        </a:spcAft>
                      </a:pPr>
                      <a:r>
                        <a:rPr lang="en-AU" sz="1600" b="1" kern="100" dirty="0">
                          <a:effectLst/>
                        </a:rPr>
                        <a:t>Responder has bid No Trumps </a:t>
                      </a:r>
                      <a:r>
                        <a:rPr lang="en-AU" sz="1600" b="0" kern="100" dirty="0">
                          <a:effectLst/>
                        </a:rPr>
                        <a:t>(thus limiting her hand)</a:t>
                      </a:r>
                      <a:endParaRPr lang="en-AU"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200"/>
                        </a:spcAft>
                      </a:pPr>
                      <a:r>
                        <a:rPr lang="en-AU" sz="1600" b="1" kern="100" dirty="0">
                          <a:effectLst/>
                        </a:rPr>
                        <a:t>If responder bid 1 NT (6-10 HCP): </a:t>
                      </a:r>
                    </a:p>
                    <a:p>
                      <a:pPr marL="285750" indent="-285750">
                        <a:lnSpc>
                          <a:spcPct val="107000"/>
                        </a:lnSpc>
                        <a:spcAft>
                          <a:spcPts val="200"/>
                        </a:spcAft>
                        <a:buFont typeface="Arial" panose="020B0604020202020204" pitchFamily="34" charset="0"/>
                        <a:buChar char="•"/>
                      </a:pPr>
                      <a:r>
                        <a:rPr lang="en-AU" sz="1600" kern="100" dirty="0">
                          <a:effectLst/>
                        </a:rPr>
                        <a:t>You should pass </a:t>
                      </a:r>
                      <a:r>
                        <a:rPr lang="en-AU" sz="1600" b="1" kern="100" dirty="0">
                          <a:effectLst/>
                        </a:rPr>
                        <a:t>unless</a:t>
                      </a:r>
                      <a:r>
                        <a:rPr lang="en-AU" sz="1600" kern="100" dirty="0">
                          <a:effectLst/>
                        </a:rPr>
                        <a:t> you have more than 15 HCP or a highly distributional hand.</a:t>
                      </a:r>
                    </a:p>
                    <a:p>
                      <a:pPr marL="285750" lvl="0" indent="-285750">
                        <a:lnSpc>
                          <a:spcPct val="107000"/>
                        </a:lnSpc>
                        <a:buFont typeface="Arial" panose="020B0604020202020204" pitchFamily="34" charset="0"/>
                        <a:buChar char="•"/>
                      </a:pPr>
                      <a:r>
                        <a:rPr lang="en-AU" sz="1600" kern="100" dirty="0">
                          <a:effectLst/>
                        </a:rPr>
                        <a:t>If highly distributional - with a </a:t>
                      </a:r>
                      <a:r>
                        <a:rPr lang="en-AU" sz="1600" b="1" kern="100" dirty="0">
                          <a:effectLst/>
                        </a:rPr>
                        <a:t>single-suited</a:t>
                      </a:r>
                      <a:r>
                        <a:rPr lang="en-AU" sz="1600" kern="100" dirty="0">
                          <a:effectLst/>
                        </a:rPr>
                        <a:t> hand, rebid your suit and with a </a:t>
                      </a:r>
                      <a:r>
                        <a:rPr lang="en-AU" sz="1600" b="1" kern="100" dirty="0">
                          <a:effectLst/>
                        </a:rPr>
                        <a:t>two-suited </a:t>
                      </a:r>
                      <a:r>
                        <a:rPr lang="en-AU" sz="1600" kern="100" dirty="0">
                          <a:effectLst/>
                        </a:rPr>
                        <a:t>hand, rebid your second suit.</a:t>
                      </a:r>
                    </a:p>
                    <a:p>
                      <a:pPr marL="285750" lvl="0" indent="-285750">
                        <a:lnSpc>
                          <a:spcPct val="107000"/>
                        </a:lnSpc>
                        <a:buFont typeface="Arial" panose="020B0604020202020204" pitchFamily="34" charset="0"/>
                        <a:buChar char="•"/>
                      </a:pPr>
                      <a:r>
                        <a:rPr lang="en-AU" sz="1600" kern="100" dirty="0">
                          <a:effectLst/>
                        </a:rPr>
                        <a:t>With 16+ HCP, add your HCP to your partner’s range.  If min HCP &gt;= 25, bid 3NT, otherwise invite with 2 NT.</a:t>
                      </a:r>
                    </a:p>
                    <a:p>
                      <a:pPr marL="0" marR="0" lvl="0" indent="0" algn="l" defTabSz="914400" rtl="0" eaLnBrk="1" fontAlgn="auto" latinLnBrk="0" hangingPunct="1">
                        <a:lnSpc>
                          <a:spcPct val="107000"/>
                        </a:lnSpc>
                        <a:spcBef>
                          <a:spcPts val="0"/>
                        </a:spcBef>
                        <a:spcAft>
                          <a:spcPts val="200"/>
                        </a:spcAft>
                        <a:buClrTx/>
                        <a:buSzTx/>
                        <a:buFontTx/>
                        <a:buNone/>
                        <a:tabLst/>
                        <a:defRPr/>
                      </a:pPr>
                      <a:r>
                        <a:rPr lang="en-AU" sz="1600" b="1" kern="100" dirty="0">
                          <a:effectLst/>
                        </a:rPr>
                        <a:t>If responder bid 2 NT (11-12 HCP): </a:t>
                      </a:r>
                    </a:p>
                    <a:p>
                      <a:pPr marL="285750" marR="0" lvl="0" indent="-285750" algn="l" defTabSz="914400" rtl="0" eaLnBrk="1" fontAlgn="auto" latinLnBrk="0" hangingPunct="1">
                        <a:lnSpc>
                          <a:spcPct val="107000"/>
                        </a:lnSpc>
                        <a:spcBef>
                          <a:spcPts val="0"/>
                        </a:spcBef>
                        <a:spcAft>
                          <a:spcPts val="200"/>
                        </a:spcAft>
                        <a:buClrTx/>
                        <a:buSzTx/>
                        <a:buFont typeface="Arial" panose="020B0604020202020204" pitchFamily="34" charset="0"/>
                        <a:buChar char="•"/>
                        <a:tabLst/>
                        <a:defRPr/>
                      </a:pPr>
                      <a:r>
                        <a:rPr lang="en-AU" sz="1600" b="0" kern="100" dirty="0">
                          <a:effectLst/>
                        </a:rPr>
                        <a:t>You should pass with 12 HCP, make a judgement call with 13 HCP and bid 3NT with 14+ HCP.</a:t>
                      </a:r>
                    </a:p>
                  </a:txBody>
                  <a:tcPr marL="68580" marR="68580" marT="0" marB="0"/>
                </a:tc>
                <a:extLst>
                  <a:ext uri="{0D108BD9-81ED-4DB2-BD59-A6C34878D82A}">
                    <a16:rowId xmlns:a16="http://schemas.microsoft.com/office/drawing/2014/main" val="1382338929"/>
                  </a:ext>
                </a:extLst>
              </a:tr>
            </a:tbl>
          </a:graphicData>
        </a:graphic>
      </p:graphicFrame>
    </p:spTree>
    <p:extLst>
      <p:ext uri="{BB962C8B-B14F-4D97-AF65-F5344CB8AC3E}">
        <p14:creationId xmlns:p14="http://schemas.microsoft.com/office/powerpoint/2010/main" val="182150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D32CA613-9856-46BF-1143-FDC7884E5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84B83-5BF1-6615-C30B-3C59B2C5FDE7}"/>
              </a:ext>
            </a:extLst>
          </p:cNvPr>
          <p:cNvSpPr>
            <a:spLocks noGrp="1"/>
          </p:cNvSpPr>
          <p:nvPr>
            <p:ph type="title"/>
          </p:nvPr>
        </p:nvSpPr>
        <p:spPr>
          <a:xfrm>
            <a:off x="0" y="0"/>
            <a:ext cx="9728200" cy="769620"/>
          </a:xfrm>
        </p:spPr>
        <p:txBody>
          <a:bodyPr>
            <a:normAutofit/>
          </a:bodyPr>
          <a:lstStyle/>
          <a:p>
            <a:r>
              <a:rPr lang="en-AU" sz="4000" dirty="0"/>
              <a:t>MBC Introduction to Bridge </a:t>
            </a:r>
            <a:r>
              <a:rPr lang="en-AU" dirty="0"/>
              <a:t>– </a:t>
            </a:r>
            <a:r>
              <a:rPr lang="en-AU" sz="2700" dirty="0"/>
              <a:t>About this Course</a:t>
            </a:r>
            <a:endParaRPr lang="en-AU" sz="2800" dirty="0"/>
          </a:p>
        </p:txBody>
      </p:sp>
      <p:graphicFrame>
        <p:nvGraphicFramePr>
          <p:cNvPr id="6" name="Table 5">
            <a:extLst>
              <a:ext uri="{FF2B5EF4-FFF2-40B4-BE49-F238E27FC236}">
                <a16:creationId xmlns:a16="http://schemas.microsoft.com/office/drawing/2014/main" id="{C8853376-ADE4-11BA-475C-FFB57882425B}"/>
              </a:ext>
            </a:extLst>
          </p:cNvPr>
          <p:cNvGraphicFramePr>
            <a:graphicFrameLocks noGrp="1"/>
          </p:cNvGraphicFramePr>
          <p:nvPr>
            <p:extLst>
              <p:ext uri="{D42A27DB-BD31-4B8C-83A1-F6EECF244321}">
                <p14:modId xmlns:p14="http://schemas.microsoft.com/office/powerpoint/2010/main" val="2095355753"/>
              </p:ext>
            </p:extLst>
          </p:nvPr>
        </p:nvGraphicFramePr>
        <p:xfrm>
          <a:off x="2043867" y="947567"/>
          <a:ext cx="8104266" cy="3931920"/>
        </p:xfrm>
        <a:graphic>
          <a:graphicData uri="http://schemas.openxmlformats.org/drawingml/2006/table">
            <a:tbl>
              <a:tblPr firstRow="1" bandRow="1">
                <a:tableStyleId>{5C22544A-7EE6-4342-B048-85BDC9FD1C3A}</a:tableStyleId>
              </a:tblPr>
              <a:tblGrid>
                <a:gridCol w="1583545">
                  <a:extLst>
                    <a:ext uri="{9D8B030D-6E8A-4147-A177-3AD203B41FA5}">
                      <a16:colId xmlns:a16="http://schemas.microsoft.com/office/drawing/2014/main" val="3166706454"/>
                    </a:ext>
                  </a:extLst>
                </a:gridCol>
                <a:gridCol w="6520721">
                  <a:extLst>
                    <a:ext uri="{9D8B030D-6E8A-4147-A177-3AD203B41FA5}">
                      <a16:colId xmlns:a16="http://schemas.microsoft.com/office/drawing/2014/main" val="684060096"/>
                    </a:ext>
                  </a:extLst>
                </a:gridCol>
              </a:tblGrid>
              <a:tr h="370840">
                <a:tc>
                  <a:txBody>
                    <a:bodyPr/>
                    <a:lstStyle/>
                    <a:p>
                      <a:r>
                        <a:rPr lang="en-AU" sz="2400" baseline="0" dirty="0"/>
                        <a:t>When</a:t>
                      </a:r>
                    </a:p>
                  </a:txBody>
                  <a:tcPr/>
                </a:tc>
                <a:tc>
                  <a:txBody>
                    <a:bodyPr/>
                    <a:lstStyle/>
                    <a:p>
                      <a:r>
                        <a:rPr lang="en-AU" sz="2400" baseline="0" dirty="0"/>
                        <a:t>What</a:t>
                      </a:r>
                    </a:p>
                  </a:txBody>
                  <a:tcPr/>
                </a:tc>
                <a:extLst>
                  <a:ext uri="{0D108BD9-81ED-4DB2-BD59-A6C34878D82A}">
                    <a16:rowId xmlns:a16="http://schemas.microsoft.com/office/drawing/2014/main" val="2447496488"/>
                  </a:ext>
                </a:extLst>
              </a:tr>
              <a:tr h="370840">
                <a:tc>
                  <a:txBody>
                    <a:bodyPr/>
                    <a:lstStyle/>
                    <a:p>
                      <a:r>
                        <a:rPr lang="en-AU" sz="2000" dirty="0"/>
                        <a:t>Week 1</a:t>
                      </a:r>
                    </a:p>
                  </a:txBody>
                  <a:tcPr/>
                </a:tc>
                <a:tc>
                  <a:txBody>
                    <a:bodyPr/>
                    <a:lstStyle/>
                    <a:p>
                      <a:r>
                        <a:rPr lang="en-AU" sz="2000" dirty="0"/>
                        <a:t>The play of the cards.  Introduction to card play</a:t>
                      </a:r>
                    </a:p>
                  </a:txBody>
                  <a:tcPr/>
                </a:tc>
                <a:extLst>
                  <a:ext uri="{0D108BD9-81ED-4DB2-BD59-A6C34878D82A}">
                    <a16:rowId xmlns:a16="http://schemas.microsoft.com/office/drawing/2014/main" val="2498895387"/>
                  </a:ext>
                </a:extLst>
              </a:tr>
              <a:tr h="370840">
                <a:tc>
                  <a:txBody>
                    <a:bodyPr/>
                    <a:lstStyle/>
                    <a:p>
                      <a:r>
                        <a:rPr lang="en-AU" sz="2000" dirty="0"/>
                        <a:t>Week 2</a:t>
                      </a:r>
                    </a:p>
                  </a:txBody>
                  <a:tcPr/>
                </a:tc>
                <a:tc>
                  <a:txBody>
                    <a:bodyPr/>
                    <a:lstStyle/>
                    <a:p>
                      <a:r>
                        <a:rPr lang="en-AU" sz="2000" dirty="0"/>
                        <a:t>The bidding. Introduction to bidding</a:t>
                      </a:r>
                    </a:p>
                  </a:txBody>
                  <a:tcPr/>
                </a:tc>
                <a:extLst>
                  <a:ext uri="{0D108BD9-81ED-4DB2-BD59-A6C34878D82A}">
                    <a16:rowId xmlns:a16="http://schemas.microsoft.com/office/drawing/2014/main" val="2872085878"/>
                  </a:ext>
                </a:extLst>
              </a:tr>
              <a:tr h="370840">
                <a:tc>
                  <a:txBody>
                    <a:bodyPr/>
                    <a:lstStyle/>
                    <a:p>
                      <a:r>
                        <a:rPr lang="en-AU" sz="2000" dirty="0"/>
                        <a:t>Week 3</a:t>
                      </a:r>
                    </a:p>
                  </a:txBody>
                  <a:tcPr/>
                </a:tc>
                <a:tc>
                  <a:txBody>
                    <a:bodyPr/>
                    <a:lstStyle/>
                    <a:p>
                      <a:r>
                        <a:rPr lang="en-AU" sz="2000" dirty="0"/>
                        <a:t>Fit then game.  Introduces distribution points and responder hand evaluation.</a:t>
                      </a:r>
                    </a:p>
                  </a:txBody>
                  <a:tcPr/>
                </a:tc>
                <a:extLst>
                  <a:ext uri="{0D108BD9-81ED-4DB2-BD59-A6C34878D82A}">
                    <a16:rowId xmlns:a16="http://schemas.microsoft.com/office/drawing/2014/main" val="1182378637"/>
                  </a:ext>
                </a:extLst>
              </a:tr>
              <a:tr h="370840">
                <a:tc>
                  <a:txBody>
                    <a:bodyPr/>
                    <a:lstStyle/>
                    <a:p>
                      <a:r>
                        <a:rPr lang="en-AU" sz="2000" dirty="0"/>
                        <a:t>Week 4</a:t>
                      </a:r>
                    </a:p>
                  </a:txBody>
                  <a:tcPr/>
                </a:tc>
                <a:tc>
                  <a:txBody>
                    <a:bodyPr/>
                    <a:lstStyle/>
                    <a:p>
                      <a:r>
                        <a:rPr lang="en-AU" sz="2000" dirty="0"/>
                        <a:t>Mid-</a:t>
                      </a:r>
                      <a:r>
                        <a:rPr lang="en-AU" sz="2000" dirty="0" err="1"/>
                        <a:t>ish</a:t>
                      </a:r>
                      <a:r>
                        <a:rPr lang="en-AU" sz="2000" dirty="0"/>
                        <a:t> term review and play some cards</a:t>
                      </a:r>
                    </a:p>
                  </a:txBody>
                  <a:tcPr/>
                </a:tc>
                <a:extLst>
                  <a:ext uri="{0D108BD9-81ED-4DB2-BD59-A6C34878D82A}">
                    <a16:rowId xmlns:a16="http://schemas.microsoft.com/office/drawing/2014/main" val="3509884922"/>
                  </a:ext>
                </a:extLst>
              </a:tr>
              <a:tr h="370840">
                <a:tc>
                  <a:txBody>
                    <a:bodyPr/>
                    <a:lstStyle/>
                    <a:p>
                      <a:r>
                        <a:rPr lang="en-AU" sz="2000" dirty="0"/>
                        <a:t>Week 5</a:t>
                      </a:r>
                    </a:p>
                  </a:txBody>
                  <a:tcPr/>
                </a:tc>
                <a:tc>
                  <a:txBody>
                    <a:bodyPr/>
                    <a:lstStyle/>
                    <a:p>
                      <a:r>
                        <a:rPr lang="en-AU" sz="2000" dirty="0"/>
                        <a:t>Searching for a fit in a major.  Try </a:t>
                      </a:r>
                      <a:r>
                        <a:rPr lang="en-AU" sz="2000" dirty="0" err="1"/>
                        <a:t>try</a:t>
                      </a:r>
                      <a:r>
                        <a:rPr lang="en-AU" sz="2000" dirty="0"/>
                        <a:t> and try again </a:t>
                      </a:r>
                      <a:r>
                        <a:rPr lang="en-AU" sz="2000" dirty="0">
                          <a:sym typeface="Wingdings" panose="05000000000000000000" pitchFamily="2" charset="2"/>
                        </a:rPr>
                        <a:t></a:t>
                      </a:r>
                      <a:endParaRPr lang="en-AU" sz="2000" dirty="0"/>
                    </a:p>
                  </a:txBody>
                  <a:tcPr/>
                </a:tc>
                <a:extLst>
                  <a:ext uri="{0D108BD9-81ED-4DB2-BD59-A6C34878D82A}">
                    <a16:rowId xmlns:a16="http://schemas.microsoft.com/office/drawing/2014/main" val="1693582873"/>
                  </a:ext>
                </a:extLst>
              </a:tr>
              <a:tr h="370840">
                <a:tc>
                  <a:txBody>
                    <a:bodyPr/>
                    <a:lstStyle/>
                    <a:p>
                      <a:r>
                        <a:rPr lang="en-AU" sz="2000" dirty="0"/>
                        <a:t>Week 6</a:t>
                      </a:r>
                    </a:p>
                  </a:txBody>
                  <a:tcPr/>
                </a:tc>
                <a:tc>
                  <a:txBody>
                    <a:bodyPr/>
                    <a:lstStyle/>
                    <a:p>
                      <a:r>
                        <a:rPr lang="en-AU" sz="2000" dirty="0"/>
                        <a:t>Opener has a balanced hand: opening no trumps</a:t>
                      </a:r>
                    </a:p>
                  </a:txBody>
                  <a:tcPr/>
                </a:tc>
                <a:extLst>
                  <a:ext uri="{0D108BD9-81ED-4DB2-BD59-A6C34878D82A}">
                    <a16:rowId xmlns:a16="http://schemas.microsoft.com/office/drawing/2014/main" val="3132991101"/>
                  </a:ext>
                </a:extLst>
              </a:tr>
              <a:tr h="370840">
                <a:tc>
                  <a:txBody>
                    <a:bodyPr/>
                    <a:lstStyle/>
                    <a:p>
                      <a:r>
                        <a:rPr lang="en-AU" sz="2000" dirty="0"/>
                        <a:t>Week 7</a:t>
                      </a:r>
                    </a:p>
                  </a:txBody>
                  <a:tcPr/>
                </a:tc>
                <a:tc>
                  <a:txBody>
                    <a:bodyPr/>
                    <a:lstStyle/>
                    <a:p>
                      <a:r>
                        <a:rPr lang="en-AU" sz="2000" dirty="0"/>
                        <a:t>They open the bidding</a:t>
                      </a:r>
                    </a:p>
                  </a:txBody>
                  <a:tcPr/>
                </a:tc>
                <a:extLst>
                  <a:ext uri="{0D108BD9-81ED-4DB2-BD59-A6C34878D82A}">
                    <a16:rowId xmlns:a16="http://schemas.microsoft.com/office/drawing/2014/main" val="139132035"/>
                  </a:ext>
                </a:extLst>
              </a:tr>
              <a:tr h="370840">
                <a:tc>
                  <a:txBody>
                    <a:bodyPr/>
                    <a:lstStyle/>
                    <a:p>
                      <a:r>
                        <a:rPr lang="en-AU" sz="2000" dirty="0"/>
                        <a:t>Week 8 (opt)</a:t>
                      </a:r>
                    </a:p>
                  </a:txBody>
                  <a:tcPr/>
                </a:tc>
                <a:tc>
                  <a:txBody>
                    <a:bodyPr/>
                    <a:lstStyle/>
                    <a:p>
                      <a:r>
                        <a:rPr lang="en-AU" sz="2000" dirty="0"/>
                        <a:t>More advanced bidding.  Opening 2s. Transfers. Stayman.</a:t>
                      </a:r>
                    </a:p>
                  </a:txBody>
                  <a:tcPr/>
                </a:tc>
                <a:extLst>
                  <a:ext uri="{0D108BD9-81ED-4DB2-BD59-A6C34878D82A}">
                    <a16:rowId xmlns:a16="http://schemas.microsoft.com/office/drawing/2014/main" val="948896635"/>
                  </a:ext>
                </a:extLst>
              </a:tr>
            </a:tbl>
          </a:graphicData>
        </a:graphic>
      </p:graphicFrame>
      <p:pic>
        <p:nvPicPr>
          <p:cNvPr id="4" name="Picture 3">
            <a:extLst>
              <a:ext uri="{FF2B5EF4-FFF2-40B4-BE49-F238E27FC236}">
                <a16:creationId xmlns:a16="http://schemas.microsoft.com/office/drawing/2014/main" id="{E134A424-06B4-7CF5-5207-0DFB2DF0B0DD}"/>
              </a:ext>
            </a:extLst>
          </p:cNvPr>
          <p:cNvPicPr>
            <a:picLocks noChangeAspect="1"/>
          </p:cNvPicPr>
          <p:nvPr/>
        </p:nvPicPr>
        <p:blipFill>
          <a:blip r:embed="rId3"/>
          <a:stretch>
            <a:fillRect/>
          </a:stretch>
        </p:blipFill>
        <p:spPr>
          <a:xfrm>
            <a:off x="293350" y="1480672"/>
            <a:ext cx="449619" cy="3398815"/>
          </a:xfrm>
          <a:prstGeom prst="rect">
            <a:avLst/>
          </a:prstGeom>
        </p:spPr>
      </p:pic>
      <p:sp>
        <p:nvSpPr>
          <p:cNvPr id="3" name="TextBox 2">
            <a:extLst>
              <a:ext uri="{FF2B5EF4-FFF2-40B4-BE49-F238E27FC236}">
                <a16:creationId xmlns:a16="http://schemas.microsoft.com/office/drawing/2014/main" id="{D8A6F6FC-36EC-8CEE-44CA-CFDCEB1CAFFE}"/>
              </a:ext>
            </a:extLst>
          </p:cNvPr>
          <p:cNvSpPr txBox="1"/>
          <p:nvPr/>
        </p:nvSpPr>
        <p:spPr>
          <a:xfrm flipH="1">
            <a:off x="2043867" y="5168348"/>
            <a:ext cx="8104266" cy="923330"/>
          </a:xfrm>
          <a:prstGeom prst="rect">
            <a:avLst/>
          </a:prstGeom>
          <a:noFill/>
        </p:spPr>
        <p:txBody>
          <a:bodyPr wrap="square" rtlCol="0">
            <a:spAutoFit/>
          </a:bodyPr>
          <a:lstStyle/>
          <a:p>
            <a:r>
              <a:rPr lang="en-AU" dirty="0"/>
              <a:t>Each lesson includes a collection of additional resources which you might find valuable.  We will send out an email after each lesson with a brief review and the links to the additional resources.</a:t>
            </a:r>
          </a:p>
        </p:txBody>
      </p:sp>
    </p:spTree>
    <p:extLst>
      <p:ext uri="{BB962C8B-B14F-4D97-AF65-F5344CB8AC3E}">
        <p14:creationId xmlns:p14="http://schemas.microsoft.com/office/powerpoint/2010/main" val="822368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D80C5D7A-B00E-B826-147A-40F84AAA3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397CF-0F29-87F0-FA30-BCC422EDE6C1}"/>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Quizzes</a:t>
            </a:r>
            <a:endParaRPr lang="en-AU" sz="2800" dirty="0"/>
          </a:p>
        </p:txBody>
      </p:sp>
      <p:pic>
        <p:nvPicPr>
          <p:cNvPr id="4" name="Picture 3">
            <a:extLst>
              <a:ext uri="{FF2B5EF4-FFF2-40B4-BE49-F238E27FC236}">
                <a16:creationId xmlns:a16="http://schemas.microsoft.com/office/drawing/2014/main" id="{7DC888AB-1742-035A-4724-8C48B818DA2E}"/>
              </a:ext>
            </a:extLst>
          </p:cNvPr>
          <p:cNvPicPr>
            <a:picLocks noChangeAspect="1"/>
          </p:cNvPicPr>
          <p:nvPr/>
        </p:nvPicPr>
        <p:blipFill>
          <a:blip r:embed="rId3"/>
          <a:stretch>
            <a:fillRect/>
          </a:stretch>
        </p:blipFill>
        <p:spPr>
          <a:xfrm>
            <a:off x="282144" y="1729592"/>
            <a:ext cx="449619" cy="3398815"/>
          </a:xfrm>
          <a:prstGeom prst="rect">
            <a:avLst/>
          </a:prstGeom>
        </p:spPr>
      </p:pic>
      <p:sp>
        <p:nvSpPr>
          <p:cNvPr id="3" name="TextBox 2">
            <a:extLst>
              <a:ext uri="{FF2B5EF4-FFF2-40B4-BE49-F238E27FC236}">
                <a16:creationId xmlns:a16="http://schemas.microsoft.com/office/drawing/2014/main" id="{35BBC342-225B-DF24-E23A-8E461BFB0E58}"/>
              </a:ext>
            </a:extLst>
          </p:cNvPr>
          <p:cNvSpPr txBox="1"/>
          <p:nvPr/>
        </p:nvSpPr>
        <p:spPr>
          <a:xfrm>
            <a:off x="1167885" y="798181"/>
            <a:ext cx="3028196"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You open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and partner responds 1</a:t>
            </a:r>
            <a:r>
              <a:rPr lang="en-AU" sz="1800" dirty="0">
                <a:latin typeface="+mn-lt"/>
                <a:cs typeface="Arial" panose="020B0604020202020204" pitchFamily="34" charset="0"/>
              </a:rPr>
              <a:t>♠</a:t>
            </a:r>
            <a:r>
              <a:rPr lang="en-AU" dirty="0">
                <a:solidFill>
                  <a:prstClr val="black"/>
                </a:solidFill>
                <a:latin typeface="Calibri" panose="020F0502020204030204"/>
              </a:rPr>
              <a:t>.  What do you bid now ?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43. 4.1</a:t>
            </a:r>
            <a:r>
              <a:rPr lang="en-AU" dirty="0">
                <a:solidFill>
                  <a:prstClr val="black"/>
                </a:solidFill>
                <a:latin typeface="Calibri" panose="020F0502020204030204"/>
              </a:rPr>
              <a:t>)</a:t>
            </a:r>
          </a:p>
        </p:txBody>
      </p:sp>
      <p:sp>
        <p:nvSpPr>
          <p:cNvPr id="5" name="TextBox 4">
            <a:extLst>
              <a:ext uri="{FF2B5EF4-FFF2-40B4-BE49-F238E27FC236}">
                <a16:creationId xmlns:a16="http://schemas.microsoft.com/office/drawing/2014/main" id="{2341F262-A1B8-A6DF-23D5-EB36B288E640}"/>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graphicFrame>
        <p:nvGraphicFramePr>
          <p:cNvPr id="8" name="Table 7">
            <a:extLst>
              <a:ext uri="{FF2B5EF4-FFF2-40B4-BE49-F238E27FC236}">
                <a16:creationId xmlns:a16="http://schemas.microsoft.com/office/drawing/2014/main" id="{29FB31D8-70A6-6CAC-CF24-5DA04428C9A1}"/>
              </a:ext>
            </a:extLst>
          </p:cNvPr>
          <p:cNvGraphicFramePr>
            <a:graphicFrameLocks noGrp="1"/>
          </p:cNvGraphicFramePr>
          <p:nvPr>
            <p:extLst>
              <p:ext uri="{D42A27DB-BD31-4B8C-83A1-F6EECF244321}">
                <p14:modId xmlns:p14="http://schemas.microsoft.com/office/powerpoint/2010/main" val="3470284254"/>
              </p:ext>
            </p:extLst>
          </p:nvPr>
        </p:nvGraphicFramePr>
        <p:xfrm>
          <a:off x="4196081" y="779061"/>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9 7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7 6</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6 5</a:t>
                      </a:r>
                      <a:endParaRPr lang="en-AU" sz="1800" dirty="0">
                        <a:latin typeface="+mn-lt"/>
                      </a:endParaRPr>
                    </a:p>
                  </a:txBody>
                  <a:tcPr/>
                </a:tc>
                <a:tc>
                  <a:txBody>
                    <a:bodyPr/>
                    <a:lstStyle/>
                    <a:p>
                      <a:r>
                        <a:rPr lang="en-AU" sz="1800" dirty="0">
                          <a:latin typeface="+mn-lt"/>
                          <a:cs typeface="Arial" panose="020B0604020202020204" pitchFamily="34" charset="0"/>
                        </a:rPr>
                        <a:t>♠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9 3</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10 3 2</a:t>
                      </a:r>
                      <a:endParaRPr lang="en-AU" sz="1800" dirty="0">
                        <a:latin typeface="+mn-lt"/>
                      </a:endParaRPr>
                    </a:p>
                  </a:txBody>
                  <a:tcPr/>
                </a:tc>
                <a:tc>
                  <a:txBody>
                    <a:bodyPr/>
                    <a:lstStyle/>
                    <a:p>
                      <a:r>
                        <a:rPr lang="en-AU" sz="1800" dirty="0">
                          <a:latin typeface="+mn-lt"/>
                          <a:cs typeface="Arial" panose="020B0604020202020204" pitchFamily="34" charset="0"/>
                        </a:rPr>
                        <a:t>♠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8 4 2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5 4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4 3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10 4 2</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5 2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1" name="Table 10">
            <a:extLst>
              <a:ext uri="{FF2B5EF4-FFF2-40B4-BE49-F238E27FC236}">
                <a16:creationId xmlns:a16="http://schemas.microsoft.com/office/drawing/2014/main" id="{558C6BC4-5577-1FCA-1157-09FEA8D81F36}"/>
              </a:ext>
            </a:extLst>
          </p:cNvPr>
          <p:cNvGraphicFramePr>
            <a:graphicFrameLocks noGrp="1"/>
          </p:cNvGraphicFramePr>
          <p:nvPr>
            <p:extLst>
              <p:ext uri="{D42A27DB-BD31-4B8C-83A1-F6EECF244321}">
                <p14:modId xmlns:p14="http://schemas.microsoft.com/office/powerpoint/2010/main" val="2787681070"/>
              </p:ext>
            </p:extLst>
          </p:nvPr>
        </p:nvGraphicFramePr>
        <p:xfrm>
          <a:off x="1362933" y="2772596"/>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8 5 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9 8 6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3</a:t>
                      </a:r>
                    </a:p>
                    <a:p>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9</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7 2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8 7 2</a:t>
                      </a:r>
                    </a:p>
                    <a:p>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2</a:t>
                      </a:r>
                      <a:endParaRPr lang="en-AU" sz="1800" dirty="0">
                        <a:latin typeface="+mn-lt"/>
                      </a:endParaRPr>
                    </a:p>
                  </a:txBody>
                  <a:tcPr/>
                </a:tc>
                <a:tc>
                  <a:txBody>
                    <a:bodyPr/>
                    <a:lstStyle/>
                    <a:p>
                      <a:r>
                        <a:rPr lang="en-AU" sz="1800" dirty="0">
                          <a:latin typeface="+mn-lt"/>
                          <a:cs typeface="Arial" panose="020B0604020202020204" pitchFamily="34" charset="0"/>
                        </a:rPr>
                        <a:t>♠ 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10 8 3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10 9</a:t>
                      </a:r>
                    </a:p>
                    <a:p>
                      <a:r>
                        <a:rPr lang="en-AU" sz="1800" dirty="0">
                          <a:latin typeface="+mn-lt"/>
                          <a:cs typeface="Arial" panose="020B0604020202020204" pitchFamily="34" charset="0"/>
                        </a:rPr>
                        <a:t>♣ 9 8 5</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10 5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8 6</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6 4 2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2" name="TextBox 11">
            <a:extLst>
              <a:ext uri="{FF2B5EF4-FFF2-40B4-BE49-F238E27FC236}">
                <a16:creationId xmlns:a16="http://schemas.microsoft.com/office/drawing/2014/main" id="{65041EA3-0C0A-9458-78AA-CC2B34A5E0E0}"/>
              </a:ext>
            </a:extLst>
          </p:cNvPr>
          <p:cNvSpPr txBox="1"/>
          <p:nvPr/>
        </p:nvSpPr>
        <p:spPr>
          <a:xfrm>
            <a:off x="7974962" y="2747761"/>
            <a:ext cx="2974800"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and you respond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Partner rebids 2</a:t>
            </a:r>
            <a:r>
              <a:rPr lang="en-AU" sz="1800" dirty="0">
                <a:latin typeface="+mn-lt"/>
                <a:cs typeface="Arial" panose="020B0604020202020204" pitchFamily="34" charset="0"/>
              </a:rPr>
              <a:t>♣</a:t>
            </a:r>
            <a:r>
              <a:rPr lang="en-AU" dirty="0">
                <a:solidFill>
                  <a:prstClr val="black"/>
                </a:solidFill>
                <a:latin typeface="Calibri" panose="020F0502020204030204"/>
              </a:rPr>
              <a:t> - what do you bid now ?  (</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44. 4.2</a:t>
            </a:r>
            <a:r>
              <a:rPr lang="en-AU" dirty="0">
                <a:solidFill>
                  <a:prstClr val="black"/>
                </a:solidFill>
                <a:latin typeface="Calibri" panose="020F0502020204030204"/>
              </a:rPr>
              <a:t>)</a:t>
            </a:r>
          </a:p>
        </p:txBody>
      </p:sp>
      <p:graphicFrame>
        <p:nvGraphicFramePr>
          <p:cNvPr id="13" name="Table 12">
            <a:extLst>
              <a:ext uri="{FF2B5EF4-FFF2-40B4-BE49-F238E27FC236}">
                <a16:creationId xmlns:a16="http://schemas.microsoft.com/office/drawing/2014/main" id="{3A38FCA0-C4A2-8FD0-A086-322C0B91C243}"/>
              </a:ext>
            </a:extLst>
          </p:cNvPr>
          <p:cNvGraphicFramePr>
            <a:graphicFrameLocks noGrp="1"/>
          </p:cNvGraphicFramePr>
          <p:nvPr>
            <p:extLst>
              <p:ext uri="{D42A27DB-BD31-4B8C-83A1-F6EECF244321}">
                <p14:modId xmlns:p14="http://schemas.microsoft.com/office/powerpoint/2010/main" val="939105255"/>
              </p:ext>
            </p:extLst>
          </p:nvPr>
        </p:nvGraphicFramePr>
        <p:xfrm>
          <a:off x="4299173" y="4769433"/>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8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5 4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9 8 5</a:t>
                      </a:r>
                      <a:endParaRPr lang="en-AU" sz="1800" dirty="0">
                        <a:latin typeface="+mn-lt"/>
                      </a:endParaRPr>
                    </a:p>
                  </a:txBody>
                  <a:tcPr/>
                </a:tc>
                <a:tc>
                  <a:txBody>
                    <a:bodyPr/>
                    <a:lstStyle/>
                    <a:p>
                      <a:r>
                        <a:rPr lang="en-AU" sz="1800" dirty="0">
                          <a:latin typeface="+mn-lt"/>
                          <a:cs typeface="Arial" panose="020B0604020202020204" pitchFamily="34" charset="0"/>
                        </a:rPr>
                        <a:t>♠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8 7 2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8 7 2</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10 2</a:t>
                      </a:r>
                      <a:endParaRPr lang="en-AU" sz="1800" dirty="0">
                        <a:latin typeface="+mn-lt"/>
                      </a:endParaRPr>
                    </a:p>
                  </a:txBody>
                  <a:tcPr/>
                </a:tc>
                <a:tc>
                  <a:txBody>
                    <a:bodyPr/>
                    <a:lstStyle/>
                    <a:p>
                      <a:r>
                        <a:rPr lang="en-AU" sz="1800" dirty="0">
                          <a:latin typeface="+mn-lt"/>
                          <a:cs typeface="Arial" panose="020B0604020202020204" pitchFamily="34" charset="0"/>
                        </a:rPr>
                        <a:t>♠ 8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10 2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8 6</a:t>
                      </a:r>
                    </a:p>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4 3</a:t>
                      </a:r>
                      <a:endParaRPr lang="en-AU" sz="1800" dirty="0">
                        <a:latin typeface="+mn-lt"/>
                      </a:endParaRPr>
                    </a:p>
                  </a:txBody>
                  <a:tcPr/>
                </a:tc>
                <a:tc>
                  <a:txBody>
                    <a:bodyPr/>
                    <a:lstStyle/>
                    <a:p>
                      <a:r>
                        <a:rPr lang="en-AU" sz="1800" dirty="0">
                          <a:latin typeface="+mn-lt"/>
                          <a:cs typeface="Arial" panose="020B0604020202020204" pitchFamily="34" charset="0"/>
                        </a:rPr>
                        <a:t>♠ 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10 5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a:t>
                      </a:r>
                    </a:p>
                    <a:p>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8 3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4" name="TextBox 13">
            <a:extLst>
              <a:ext uri="{FF2B5EF4-FFF2-40B4-BE49-F238E27FC236}">
                <a16:creationId xmlns:a16="http://schemas.microsoft.com/office/drawing/2014/main" id="{C57352AE-5CDB-C385-EA9C-050EE9A3EC0C}"/>
              </a:ext>
            </a:extLst>
          </p:cNvPr>
          <p:cNvSpPr txBox="1"/>
          <p:nvPr/>
        </p:nvSpPr>
        <p:spPr>
          <a:xfrm>
            <a:off x="885484" y="4885208"/>
            <a:ext cx="3728649"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a:t>
            </a:r>
            <a:r>
              <a:rPr lang="en-AU" sz="1800" dirty="0">
                <a:latin typeface="+mn-lt"/>
                <a:cs typeface="Arial" panose="020B0604020202020204" pitchFamily="34" charset="0"/>
              </a:rPr>
              <a:t>♠</a:t>
            </a:r>
            <a:r>
              <a:rPr lang="en-AU" dirty="0">
                <a:solidFill>
                  <a:prstClr val="black"/>
                </a:solidFill>
                <a:latin typeface="Calibri" panose="020F0502020204030204"/>
              </a:rPr>
              <a:t> - what do you respond with these hands ?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47. 4.3</a:t>
            </a:r>
            <a:r>
              <a:rPr lang="en-AU" dirty="0">
                <a:solidFill>
                  <a:prstClr val="black"/>
                </a:solidFill>
                <a:latin typeface="Calibri" panose="020F0502020204030204"/>
              </a:rPr>
              <a:t>)</a:t>
            </a:r>
          </a:p>
        </p:txBody>
      </p:sp>
    </p:spTree>
    <p:extLst>
      <p:ext uri="{BB962C8B-B14F-4D97-AF65-F5344CB8AC3E}">
        <p14:creationId xmlns:p14="http://schemas.microsoft.com/office/powerpoint/2010/main" val="2776280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7362207-57D3-D50D-A1E1-8D57D433D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A651D-96FE-B6A3-D581-D42FA50846FB}"/>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5:  Quizzes</a:t>
            </a:r>
            <a:endParaRPr lang="en-AU" sz="2800" dirty="0"/>
          </a:p>
        </p:txBody>
      </p:sp>
      <p:pic>
        <p:nvPicPr>
          <p:cNvPr id="4" name="Picture 3">
            <a:extLst>
              <a:ext uri="{FF2B5EF4-FFF2-40B4-BE49-F238E27FC236}">
                <a16:creationId xmlns:a16="http://schemas.microsoft.com/office/drawing/2014/main" id="{E43048EB-8F96-1F70-8E6B-38EE26FDF99C}"/>
              </a:ext>
            </a:extLst>
          </p:cNvPr>
          <p:cNvPicPr>
            <a:picLocks noChangeAspect="1"/>
          </p:cNvPicPr>
          <p:nvPr/>
        </p:nvPicPr>
        <p:blipFill>
          <a:blip r:embed="rId3"/>
          <a:stretch>
            <a:fillRect/>
          </a:stretch>
        </p:blipFill>
        <p:spPr>
          <a:xfrm>
            <a:off x="0" y="1729592"/>
            <a:ext cx="449619" cy="3398815"/>
          </a:xfrm>
          <a:prstGeom prst="rect">
            <a:avLst/>
          </a:prstGeom>
        </p:spPr>
      </p:pic>
      <p:sp>
        <p:nvSpPr>
          <p:cNvPr id="3" name="TextBox 2">
            <a:extLst>
              <a:ext uri="{FF2B5EF4-FFF2-40B4-BE49-F238E27FC236}">
                <a16:creationId xmlns:a16="http://schemas.microsoft.com/office/drawing/2014/main" id="{AEE73BD6-509F-C46D-695C-0CD3C35C00DB}"/>
              </a:ext>
            </a:extLst>
          </p:cNvPr>
          <p:cNvSpPr txBox="1"/>
          <p:nvPr/>
        </p:nvSpPr>
        <p:spPr>
          <a:xfrm>
            <a:off x="1167885" y="798181"/>
            <a:ext cx="2449076"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what do you respond ?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48. #1</a:t>
            </a:r>
            <a:r>
              <a:rPr lang="en-AU" dirty="0">
                <a:solidFill>
                  <a:prstClr val="black"/>
                </a:solidFill>
                <a:latin typeface="Calibri" panose="020F0502020204030204"/>
              </a:rPr>
              <a:t>)</a:t>
            </a:r>
          </a:p>
        </p:txBody>
      </p:sp>
      <p:sp>
        <p:nvSpPr>
          <p:cNvPr id="5" name="TextBox 4">
            <a:extLst>
              <a:ext uri="{FF2B5EF4-FFF2-40B4-BE49-F238E27FC236}">
                <a16:creationId xmlns:a16="http://schemas.microsoft.com/office/drawing/2014/main" id="{43BBE749-1B47-E39D-EE88-4ED7E67ADDB4}"/>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sp>
        <p:nvSpPr>
          <p:cNvPr id="6" name="TextBox 5">
            <a:extLst>
              <a:ext uri="{FF2B5EF4-FFF2-40B4-BE49-F238E27FC236}">
                <a16:creationId xmlns:a16="http://schemas.microsoft.com/office/drawing/2014/main" id="{70751A76-EEFD-5B95-DE57-3C174C822F84}"/>
              </a:ext>
            </a:extLst>
          </p:cNvPr>
          <p:cNvSpPr txBox="1"/>
          <p:nvPr/>
        </p:nvSpPr>
        <p:spPr>
          <a:xfrm>
            <a:off x="937248" y="4867516"/>
            <a:ext cx="100766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Bridge – Chapter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Bidding practice SAYC Bridge: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http://www.saycbridge.com/bid/</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Karen’s Bridge Library: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https://kwbridge.com/basics.htm</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indent="-285750">
              <a:buFont typeface="Arial" panose="020B0604020202020204" pitchFamily="34" charset="0"/>
              <a:buChar char="•"/>
              <a:defRPr/>
            </a:pPr>
            <a:r>
              <a:rPr lang="en-AU" dirty="0">
                <a:solidFill>
                  <a:prstClr val="black"/>
                </a:solidFill>
                <a:latin typeface="Calibri" panose="020F0502020204030204"/>
              </a:rPr>
              <a:t>Counting Winners: </a:t>
            </a:r>
            <a:r>
              <a:rPr lang="en-AU" sz="1800" u="sng" dirty="0">
                <a:solidFill>
                  <a:srgbClr val="0563C1"/>
                </a:solidFill>
                <a:effectLst/>
                <a:latin typeface="Calibri" panose="020F0502020204030204" pitchFamily="34" charset="0"/>
                <a:ea typeface="Aptos"/>
                <a:hlinkClick r:id="rId6"/>
              </a:rPr>
              <a:t>https://www.bridgebears.com/bridge-card-game/declarerplay/count-winners.html</a:t>
            </a:r>
            <a:endParaRPr lang="en-AU" sz="1800" dirty="0">
              <a:effectLst/>
              <a:latin typeface="Calibri" panose="020F0502020204030204" pitchFamily="34" charset="0"/>
              <a:ea typeface="Aptos"/>
            </a:endParaRPr>
          </a:p>
        </p:txBody>
      </p:sp>
      <p:sp>
        <p:nvSpPr>
          <p:cNvPr id="7" name="TextBox 6">
            <a:extLst>
              <a:ext uri="{FF2B5EF4-FFF2-40B4-BE49-F238E27FC236}">
                <a16:creationId xmlns:a16="http://schemas.microsoft.com/office/drawing/2014/main" id="{1A073F3A-0960-9D35-DC97-D7B071C41FFE}"/>
              </a:ext>
            </a:extLst>
          </p:cNvPr>
          <p:cNvSpPr txBox="1"/>
          <p:nvPr/>
        </p:nvSpPr>
        <p:spPr>
          <a:xfrm>
            <a:off x="937248" y="4240510"/>
            <a:ext cx="9995877"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1400" dirty="0">
                <a:solidFill>
                  <a:prstClr val="black"/>
                </a:solidFill>
                <a:latin typeface="Calibri" panose="020F0502020204030204"/>
              </a:rPr>
              <a:t>NB Bridge bidding standards change quickly – where once people wouldn’t open with less than 13 points, now people are opening with 12 or increasingly with 11.  When you use other resources, just be aware that the point ranges may differ to those recommended here.</a:t>
            </a:r>
          </a:p>
        </p:txBody>
      </p:sp>
      <p:graphicFrame>
        <p:nvGraphicFramePr>
          <p:cNvPr id="8" name="Table 7">
            <a:extLst>
              <a:ext uri="{FF2B5EF4-FFF2-40B4-BE49-F238E27FC236}">
                <a16:creationId xmlns:a16="http://schemas.microsoft.com/office/drawing/2014/main" id="{EB090A55-6370-7375-1DC6-F257A21988F2}"/>
              </a:ext>
            </a:extLst>
          </p:cNvPr>
          <p:cNvGraphicFramePr>
            <a:graphicFrameLocks noGrp="1"/>
          </p:cNvGraphicFramePr>
          <p:nvPr>
            <p:extLst>
              <p:ext uri="{D42A27DB-BD31-4B8C-83A1-F6EECF244321}">
                <p14:modId xmlns:p14="http://schemas.microsoft.com/office/powerpoint/2010/main" val="1867530495"/>
              </p:ext>
            </p:extLst>
          </p:nvPr>
        </p:nvGraphicFramePr>
        <p:xfrm>
          <a:off x="3791173" y="767251"/>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7 6 3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9 8 2</a:t>
                      </a:r>
                    </a:p>
                    <a:p>
                      <a:r>
                        <a:rPr lang="en-AU" sz="1800" dirty="0">
                          <a:latin typeface="+mn-lt"/>
                          <a:cs typeface="Arial" panose="020B0604020202020204" pitchFamily="34" charset="0"/>
                        </a:rPr>
                        <a:t>♣ 9 8 5</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10 5 4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a:t>
                      </a:r>
                    </a:p>
                    <a:p>
                      <a:r>
                        <a:rPr lang="en-AU" sz="1800" dirty="0">
                          <a:latin typeface="+mn-lt"/>
                          <a:cs typeface="Arial" panose="020B0604020202020204" pitchFamily="34" charset="0"/>
                        </a:rPr>
                        <a:t>♣ 3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8 4</a:t>
                      </a:r>
                    </a:p>
                    <a:p>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9 4 3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9 8 2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10</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5 3</a:t>
                      </a:r>
                    </a:p>
                    <a:p>
                      <a:r>
                        <a:rPr lang="en-AU" sz="1800" dirty="0">
                          <a:latin typeface="+mn-lt"/>
                          <a:cs typeface="Arial" panose="020B0604020202020204" pitchFamily="34" charset="0"/>
                        </a:rPr>
                        <a:t>♣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1" name="Table 10">
            <a:extLst>
              <a:ext uri="{FF2B5EF4-FFF2-40B4-BE49-F238E27FC236}">
                <a16:creationId xmlns:a16="http://schemas.microsoft.com/office/drawing/2014/main" id="{6A34D738-9E8C-8460-D7D8-EAFA9FB94D2B}"/>
              </a:ext>
            </a:extLst>
          </p:cNvPr>
          <p:cNvGraphicFramePr>
            <a:graphicFrameLocks noGrp="1"/>
          </p:cNvGraphicFramePr>
          <p:nvPr>
            <p:extLst>
              <p:ext uri="{D42A27DB-BD31-4B8C-83A1-F6EECF244321}">
                <p14:modId xmlns:p14="http://schemas.microsoft.com/office/powerpoint/2010/main" val="3890254690"/>
              </p:ext>
            </p:extLst>
          </p:nvPr>
        </p:nvGraphicFramePr>
        <p:xfrm>
          <a:off x="1028239" y="2582244"/>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207272">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Q  </a:t>
                      </a:r>
                      <a:r>
                        <a:rPr lang="en-AU" sz="1800" dirty="0">
                          <a:latin typeface="+mn-lt"/>
                          <a:cs typeface="Arial" panose="020B0604020202020204" pitchFamily="34" charset="0"/>
                        </a:rPr>
                        <a:t>10 6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9 2</a:t>
                      </a:r>
                    </a:p>
                    <a:p>
                      <a:r>
                        <a:rPr lang="en-AU" sz="1800" dirty="0">
                          <a:latin typeface="+mn-lt"/>
                          <a:cs typeface="Arial" panose="020B0604020202020204" pitchFamily="34" charset="0"/>
                        </a:rPr>
                        <a:t>♣ </a:t>
                      </a:r>
                      <a:r>
                        <a:rPr lang="en-AU" sz="1800" b="1" dirty="0">
                          <a:latin typeface="+mn-lt"/>
                          <a:cs typeface="Arial" panose="020B0604020202020204" pitchFamily="34" charset="0"/>
                        </a:rPr>
                        <a:t>Q  </a:t>
                      </a:r>
                      <a:r>
                        <a:rPr lang="en-AU" sz="1800" dirty="0">
                          <a:latin typeface="+mn-lt"/>
                          <a:cs typeface="Arial" panose="020B0604020202020204" pitchFamily="34" charset="0"/>
                        </a:rPr>
                        <a:t>7 6</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9 7 2</a:t>
                      </a:r>
                    </a:p>
                    <a:p>
                      <a:r>
                        <a:rPr lang="en-AU" sz="1800" dirty="0">
                          <a:solidFill>
                            <a:srgbClr val="FF0000"/>
                          </a:solidFill>
                          <a:latin typeface="+mn-lt"/>
                          <a:cs typeface="Arial" panose="020B0604020202020204" pitchFamily="34" charset="0"/>
                        </a:rPr>
                        <a:t>♦</a:t>
                      </a:r>
                      <a:r>
                        <a:rPr lang="en-AU" sz="1800" b="1" dirty="0">
                          <a:latin typeface="+mn-lt"/>
                          <a:cs typeface="Arial" panose="020B0604020202020204" pitchFamily="34" charset="0"/>
                        </a:rPr>
                        <a:t> A  </a:t>
                      </a:r>
                      <a:r>
                        <a:rPr lang="en-AU" sz="1800" dirty="0">
                          <a:latin typeface="+mn-lt"/>
                          <a:cs typeface="Arial" panose="020B0604020202020204" pitchFamily="34" charset="0"/>
                        </a:rPr>
                        <a:t>9 8</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8</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7 2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9 6 2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6 5</a:t>
                      </a:r>
                    </a:p>
                    <a:p>
                      <a:r>
                        <a:rPr lang="en-AU" sz="1800" dirty="0">
                          <a:latin typeface="+mn-lt"/>
                          <a:cs typeface="Arial" panose="020B0604020202020204" pitchFamily="34" charset="0"/>
                        </a:rPr>
                        <a:t>♣ 7</a:t>
                      </a:r>
                      <a:endParaRPr lang="en-AU" sz="1800" dirty="0">
                        <a:latin typeface="+mn-lt"/>
                      </a:endParaRPr>
                    </a:p>
                  </a:txBody>
                  <a:tcPr/>
                </a:tc>
                <a:tc>
                  <a:txBody>
                    <a:bodyPr/>
                    <a:lstStyle/>
                    <a:p>
                      <a:r>
                        <a:rPr lang="en-AU" sz="1800" dirty="0">
                          <a:latin typeface="+mn-lt"/>
                          <a:cs typeface="Arial" panose="020B0604020202020204" pitchFamily="34" charset="0"/>
                        </a:rPr>
                        <a:t>♠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9 7 2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7 6</a:t>
                      </a:r>
                    </a:p>
                    <a:p>
                      <a:r>
                        <a:rPr lang="en-AU" sz="1800" dirty="0">
                          <a:latin typeface="+mn-lt"/>
                          <a:cs typeface="Arial" panose="020B0604020202020204" pitchFamily="34" charset="0"/>
                        </a:rPr>
                        <a:t>♣ 9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2" name="TextBox 11">
            <a:extLst>
              <a:ext uri="{FF2B5EF4-FFF2-40B4-BE49-F238E27FC236}">
                <a16:creationId xmlns:a16="http://schemas.microsoft.com/office/drawing/2014/main" id="{9166482D-E86D-7F2D-E472-DE62F7902861}"/>
              </a:ext>
            </a:extLst>
          </p:cNvPr>
          <p:cNvSpPr txBox="1"/>
          <p:nvPr/>
        </p:nvSpPr>
        <p:spPr>
          <a:xfrm>
            <a:off x="7530639" y="2845126"/>
            <a:ext cx="3147521"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You open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Partner responds 1NT - what do you bid now ? (</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48. #3</a:t>
            </a:r>
            <a:r>
              <a:rPr lang="en-AU" dirty="0">
                <a:solidFill>
                  <a:prstClr val="black"/>
                </a:solidFill>
                <a:latin typeface="Calibri" panose="020F0502020204030204"/>
              </a:rPr>
              <a:t>)</a:t>
            </a:r>
          </a:p>
        </p:txBody>
      </p:sp>
    </p:spTree>
    <p:extLst>
      <p:ext uri="{BB962C8B-B14F-4D97-AF65-F5344CB8AC3E}">
        <p14:creationId xmlns:p14="http://schemas.microsoft.com/office/powerpoint/2010/main" val="2075458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9911925-DA07-BBC5-0F47-C5CC965FC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5ABCD-F006-A632-3A82-67548DC37BE6}"/>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5 Review</a:t>
            </a:r>
            <a:endParaRPr lang="en-AU" sz="2800" dirty="0"/>
          </a:p>
        </p:txBody>
      </p:sp>
      <p:pic>
        <p:nvPicPr>
          <p:cNvPr id="4" name="Picture 3">
            <a:extLst>
              <a:ext uri="{FF2B5EF4-FFF2-40B4-BE49-F238E27FC236}">
                <a16:creationId xmlns:a16="http://schemas.microsoft.com/office/drawing/2014/main" id="{084ACB92-C778-16A7-03B2-985822FC5377}"/>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48DD70C4-43B9-BE08-5F7A-7813CC97DAD0}"/>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51B349C0-8BB4-CB37-314A-874239CC8581}"/>
              </a:ext>
            </a:extLst>
          </p:cNvPr>
          <p:cNvGraphicFramePr>
            <a:graphicFrameLocks noGrp="1"/>
          </p:cNvGraphicFramePr>
          <p:nvPr>
            <p:extLst>
              <p:ext uri="{D42A27DB-BD31-4B8C-83A1-F6EECF244321}">
                <p14:modId xmlns:p14="http://schemas.microsoft.com/office/powerpoint/2010/main" val="881038773"/>
              </p:ext>
            </p:extLst>
          </p:nvPr>
        </p:nvGraphicFramePr>
        <p:xfrm>
          <a:off x="1114760" y="1219449"/>
          <a:ext cx="9809018" cy="4419100"/>
        </p:xfrm>
        <a:graphic>
          <a:graphicData uri="http://schemas.openxmlformats.org/drawingml/2006/table">
            <a:tbl>
              <a:tblPr firstRow="1" bandRow="1">
                <a:tableStyleId>{5C22544A-7EE6-4342-B048-85BDC9FD1C3A}</a:tableStyleId>
              </a:tblPr>
              <a:tblGrid>
                <a:gridCol w="1934096">
                  <a:extLst>
                    <a:ext uri="{9D8B030D-6E8A-4147-A177-3AD203B41FA5}">
                      <a16:colId xmlns:a16="http://schemas.microsoft.com/office/drawing/2014/main" val="137227163"/>
                    </a:ext>
                  </a:extLst>
                </a:gridCol>
                <a:gridCol w="2718262">
                  <a:extLst>
                    <a:ext uri="{9D8B030D-6E8A-4147-A177-3AD203B41FA5}">
                      <a16:colId xmlns:a16="http://schemas.microsoft.com/office/drawing/2014/main" val="1131472717"/>
                    </a:ext>
                  </a:extLst>
                </a:gridCol>
                <a:gridCol w="2415708">
                  <a:extLst>
                    <a:ext uri="{9D8B030D-6E8A-4147-A177-3AD203B41FA5}">
                      <a16:colId xmlns:a16="http://schemas.microsoft.com/office/drawing/2014/main" val="1001911906"/>
                    </a:ext>
                  </a:extLst>
                </a:gridCol>
                <a:gridCol w="2740952">
                  <a:extLst>
                    <a:ext uri="{9D8B030D-6E8A-4147-A177-3AD203B41FA5}">
                      <a16:colId xmlns:a16="http://schemas.microsoft.com/office/drawing/2014/main" val="1491538840"/>
                    </a:ext>
                  </a:extLst>
                </a:gridCol>
              </a:tblGrid>
              <a:tr h="380750">
                <a:tc>
                  <a:txBody>
                    <a:bodyPr/>
                    <a:lstStyle/>
                    <a:p>
                      <a:r>
                        <a:rPr lang="en-AU" dirty="0"/>
                        <a:t>Concept</a:t>
                      </a:r>
                    </a:p>
                  </a:txBody>
                  <a:tcPr/>
                </a:tc>
                <a:tc>
                  <a:txBody>
                    <a:bodyPr/>
                    <a:lstStyle/>
                    <a:p>
                      <a:r>
                        <a:rPr lang="en-AU" dirty="0"/>
                        <a:t>Comment</a:t>
                      </a:r>
                    </a:p>
                  </a:txBody>
                  <a:tcPr/>
                </a:tc>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dirty="0"/>
                        <a:t>Balanced Hand</a:t>
                      </a:r>
                    </a:p>
                  </a:txBody>
                  <a:tcPr/>
                </a:tc>
                <a:tc>
                  <a:txBody>
                    <a:bodyPr/>
                    <a:lstStyle/>
                    <a:p>
                      <a:r>
                        <a:rPr lang="en-AU" dirty="0"/>
                        <a:t>No void, no singleton, max of one doubleton</a:t>
                      </a:r>
                    </a:p>
                  </a:txBody>
                  <a:tcPr/>
                </a:tc>
                <a:tc>
                  <a:txBody>
                    <a:bodyPr/>
                    <a:lstStyle/>
                    <a:p>
                      <a:r>
                        <a:rPr lang="en-AU" dirty="0"/>
                        <a:t>Unbalanced Hand</a:t>
                      </a:r>
                    </a:p>
                  </a:txBody>
                  <a:tcPr/>
                </a:tc>
                <a:tc>
                  <a:txBody>
                    <a:bodyPr/>
                    <a:lstStyle/>
                    <a:p>
                      <a:r>
                        <a:rPr lang="en-AU" dirty="0"/>
                        <a:t>Everything else </a:t>
                      </a:r>
                      <a:r>
                        <a:rPr lang="en-AU" dirty="0">
                          <a:sym typeface="Wingdings" panose="05000000000000000000" pitchFamily="2" charset="2"/>
                        </a:rPr>
                        <a:t></a:t>
                      </a:r>
                      <a:endParaRPr lang="en-AU" dirty="0"/>
                    </a:p>
                  </a:txBody>
                  <a:tcPr/>
                </a:tc>
                <a:extLst>
                  <a:ext uri="{0D108BD9-81ED-4DB2-BD59-A6C34878D82A}">
                    <a16:rowId xmlns:a16="http://schemas.microsoft.com/office/drawing/2014/main" val="3495950867"/>
                  </a:ext>
                </a:extLst>
              </a:tr>
              <a:tr h="380750">
                <a:tc>
                  <a:txBody>
                    <a:bodyPr/>
                    <a:lstStyle/>
                    <a:p>
                      <a:r>
                        <a:rPr lang="en-AU" dirty="0"/>
                        <a:t>One suited hand</a:t>
                      </a:r>
                    </a:p>
                  </a:txBody>
                  <a:tcPr/>
                </a:tc>
                <a:tc>
                  <a:txBody>
                    <a:bodyPr/>
                    <a:lstStyle/>
                    <a:p>
                      <a:r>
                        <a:rPr lang="en-AU" dirty="0"/>
                        <a:t>One 6+ suit all rest 3 or less</a:t>
                      </a:r>
                    </a:p>
                  </a:txBody>
                  <a:tcPr/>
                </a:tc>
                <a:tc>
                  <a:txBody>
                    <a:bodyPr/>
                    <a:lstStyle/>
                    <a:p>
                      <a:r>
                        <a:rPr lang="en-AU" dirty="0"/>
                        <a:t>Two suited hand</a:t>
                      </a:r>
                    </a:p>
                  </a:txBody>
                  <a:tcPr/>
                </a:tc>
                <a:tc>
                  <a:txBody>
                    <a:bodyPr/>
                    <a:lstStyle/>
                    <a:p>
                      <a:r>
                        <a:rPr lang="en-AU" dirty="0"/>
                        <a:t>Unbalanced with two suits 4 or more in length</a:t>
                      </a:r>
                    </a:p>
                  </a:txBody>
                  <a:tcPr/>
                </a:tc>
                <a:extLst>
                  <a:ext uri="{0D108BD9-81ED-4DB2-BD59-A6C34878D82A}">
                    <a16:rowId xmlns:a16="http://schemas.microsoft.com/office/drawing/2014/main" val="3837922582"/>
                  </a:ext>
                </a:extLst>
              </a:tr>
              <a:tr h="380750">
                <a:tc>
                  <a:txBody>
                    <a:bodyPr/>
                    <a:lstStyle/>
                    <a:p>
                      <a:r>
                        <a:rPr lang="en-AU" dirty="0"/>
                        <a:t>Three suited hand</a:t>
                      </a:r>
                    </a:p>
                  </a:txBody>
                  <a:tcPr/>
                </a:tc>
                <a:tc>
                  <a:txBody>
                    <a:bodyPr/>
                    <a:lstStyle/>
                    <a:p>
                      <a:r>
                        <a:rPr lang="en-AU" dirty="0"/>
                        <a:t>Unbalanced with three suits of 4 or more:  4 4 4 1</a:t>
                      </a:r>
                    </a:p>
                  </a:txBody>
                  <a:tcPr/>
                </a:tc>
                <a:tc>
                  <a:txBody>
                    <a:bodyPr/>
                    <a:lstStyle/>
                    <a:p>
                      <a:r>
                        <a:rPr lang="en-AU" dirty="0"/>
                        <a:t>Forcing</a:t>
                      </a:r>
                    </a:p>
                  </a:txBody>
                  <a:tcPr/>
                </a:tc>
                <a:tc>
                  <a:txBody>
                    <a:bodyPr/>
                    <a:lstStyle/>
                    <a:p>
                      <a:r>
                        <a:rPr lang="en-AU" dirty="0"/>
                        <a:t>A bid which forces partner to bid.  Note that if there is an intervening bid by opponents, partner may then pass (&lt; 8 pts).</a:t>
                      </a:r>
                    </a:p>
                  </a:txBody>
                  <a:tcPr/>
                </a:tc>
                <a:extLst>
                  <a:ext uri="{0D108BD9-81ED-4DB2-BD59-A6C34878D82A}">
                    <a16:rowId xmlns:a16="http://schemas.microsoft.com/office/drawing/2014/main" val="1373193758"/>
                  </a:ext>
                </a:extLst>
              </a:tr>
              <a:tr h="380750">
                <a:tc>
                  <a:txBody>
                    <a:bodyPr/>
                    <a:lstStyle/>
                    <a:p>
                      <a:r>
                        <a:rPr lang="en-AU" dirty="0"/>
                        <a:t>Bid low with while you are looking for a fit</a:t>
                      </a:r>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948524653"/>
                  </a:ext>
                </a:extLst>
              </a:tr>
              <a:tr h="3807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686174092"/>
                  </a:ext>
                </a:extLst>
              </a:tr>
            </a:tbl>
          </a:graphicData>
        </a:graphic>
      </p:graphicFrame>
      <p:pic>
        <p:nvPicPr>
          <p:cNvPr id="7" name="Picture 6">
            <a:extLst>
              <a:ext uri="{FF2B5EF4-FFF2-40B4-BE49-F238E27FC236}">
                <a16:creationId xmlns:a16="http://schemas.microsoft.com/office/drawing/2014/main" id="{31488DCB-8552-9CBC-A29B-2CA9D09E0FE6}"/>
              </a:ext>
            </a:extLst>
          </p:cNvPr>
          <p:cNvPicPr>
            <a:picLocks noChangeAspect="1"/>
          </p:cNvPicPr>
          <p:nvPr/>
        </p:nvPicPr>
        <p:blipFill>
          <a:blip r:embed="rId3"/>
          <a:stretch>
            <a:fillRect/>
          </a:stretch>
        </p:blipFill>
        <p:spPr>
          <a:xfrm>
            <a:off x="28035" y="1729592"/>
            <a:ext cx="449619" cy="3398815"/>
          </a:xfrm>
          <a:prstGeom prst="rect">
            <a:avLst/>
          </a:prstGeom>
        </p:spPr>
      </p:pic>
    </p:spTree>
    <p:extLst>
      <p:ext uri="{BB962C8B-B14F-4D97-AF65-F5344CB8AC3E}">
        <p14:creationId xmlns:p14="http://schemas.microsoft.com/office/powerpoint/2010/main" val="3686674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7FE82261-6748-E7AF-E8E5-2074BB7AF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8FA4C-F61A-C696-7CD7-9AC612E1015A}"/>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Overview</a:t>
            </a:r>
            <a:endParaRPr lang="en-AU" sz="2800" dirty="0"/>
          </a:p>
        </p:txBody>
      </p:sp>
      <p:pic>
        <p:nvPicPr>
          <p:cNvPr id="4" name="Picture 3">
            <a:extLst>
              <a:ext uri="{FF2B5EF4-FFF2-40B4-BE49-F238E27FC236}">
                <a16:creationId xmlns:a16="http://schemas.microsoft.com/office/drawing/2014/main" id="{060CDF55-A249-4F68-FC71-A84919D10231}"/>
              </a:ext>
            </a:extLst>
          </p:cNvPr>
          <p:cNvPicPr>
            <a:picLocks noChangeAspect="1"/>
          </p:cNvPicPr>
          <p:nvPr/>
        </p:nvPicPr>
        <p:blipFill>
          <a:blip r:embed="rId3"/>
          <a:stretch>
            <a:fillRect/>
          </a:stretch>
        </p:blipFill>
        <p:spPr>
          <a:xfrm>
            <a:off x="11742381" y="1729591"/>
            <a:ext cx="449619" cy="3398815"/>
          </a:xfrm>
          <a:prstGeom prst="rect">
            <a:avLst/>
          </a:prstGeom>
        </p:spPr>
      </p:pic>
      <p:sp>
        <p:nvSpPr>
          <p:cNvPr id="5" name="TextBox 4">
            <a:extLst>
              <a:ext uri="{FF2B5EF4-FFF2-40B4-BE49-F238E27FC236}">
                <a16:creationId xmlns:a16="http://schemas.microsoft.com/office/drawing/2014/main" id="{3E6D9F69-9D0B-363B-9C4A-E87E231C2F8E}"/>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graphicFrame>
        <p:nvGraphicFramePr>
          <p:cNvPr id="6" name="Table 5">
            <a:extLst>
              <a:ext uri="{FF2B5EF4-FFF2-40B4-BE49-F238E27FC236}">
                <a16:creationId xmlns:a16="http://schemas.microsoft.com/office/drawing/2014/main" id="{C8E53E35-2728-1F66-4768-92A3A090C78A}"/>
              </a:ext>
            </a:extLst>
          </p:cNvPr>
          <p:cNvGraphicFramePr>
            <a:graphicFrameLocks noGrp="1"/>
          </p:cNvGraphicFramePr>
          <p:nvPr>
            <p:extLst>
              <p:ext uri="{D42A27DB-BD31-4B8C-83A1-F6EECF244321}">
                <p14:modId xmlns:p14="http://schemas.microsoft.com/office/powerpoint/2010/main" val="1426117307"/>
              </p:ext>
            </p:extLst>
          </p:nvPr>
        </p:nvGraphicFramePr>
        <p:xfrm>
          <a:off x="1259840" y="769620"/>
          <a:ext cx="9083876" cy="2494280"/>
        </p:xfrm>
        <a:graphic>
          <a:graphicData uri="http://schemas.openxmlformats.org/drawingml/2006/table">
            <a:tbl>
              <a:tblPr firstRow="1" bandRow="1">
                <a:tableStyleId>{5940675A-B579-460E-94D1-54222C63F5DA}</a:tableStyleId>
              </a:tblPr>
              <a:tblGrid>
                <a:gridCol w="1302272">
                  <a:extLst>
                    <a:ext uri="{9D8B030D-6E8A-4147-A177-3AD203B41FA5}">
                      <a16:colId xmlns:a16="http://schemas.microsoft.com/office/drawing/2014/main" val="2549194128"/>
                    </a:ext>
                  </a:extLst>
                </a:gridCol>
                <a:gridCol w="880936">
                  <a:extLst>
                    <a:ext uri="{9D8B030D-6E8A-4147-A177-3AD203B41FA5}">
                      <a16:colId xmlns:a16="http://schemas.microsoft.com/office/drawing/2014/main" val="1163382039"/>
                    </a:ext>
                  </a:extLst>
                </a:gridCol>
                <a:gridCol w="2241493">
                  <a:extLst>
                    <a:ext uri="{9D8B030D-6E8A-4147-A177-3AD203B41FA5}">
                      <a16:colId xmlns:a16="http://schemas.microsoft.com/office/drawing/2014/main" val="1171926373"/>
                    </a:ext>
                  </a:extLst>
                </a:gridCol>
                <a:gridCol w="949454">
                  <a:extLst>
                    <a:ext uri="{9D8B030D-6E8A-4147-A177-3AD203B41FA5}">
                      <a16:colId xmlns:a16="http://schemas.microsoft.com/office/drawing/2014/main" val="709872899"/>
                    </a:ext>
                  </a:extLst>
                </a:gridCol>
                <a:gridCol w="2632697">
                  <a:extLst>
                    <a:ext uri="{9D8B030D-6E8A-4147-A177-3AD203B41FA5}">
                      <a16:colId xmlns:a16="http://schemas.microsoft.com/office/drawing/2014/main" val="240461453"/>
                    </a:ext>
                  </a:extLst>
                </a:gridCol>
                <a:gridCol w="1077024">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r>
                        <a:rPr lang="en-AU" sz="1800" dirty="0"/>
                        <a:t> </a:t>
                      </a:r>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CC"/>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FFFF"/>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FFFF"/>
                    </a:solidFill>
                  </a:tcPr>
                </a:tc>
                <a:extLst>
                  <a:ext uri="{0D108BD9-81ED-4DB2-BD59-A6C34878D82A}">
                    <a16:rowId xmlns:a16="http://schemas.microsoft.com/office/drawing/2014/main" val="3686519739"/>
                  </a:ext>
                </a:extLst>
              </a:tr>
              <a:tr h="370840">
                <a:tc>
                  <a:txBody>
                    <a:bodyPr/>
                    <a:lstStyle/>
                    <a:p>
                      <a:pPr algn="ctr"/>
                      <a:r>
                        <a:rPr lang="en-AU" sz="1800" dirty="0" err="1"/>
                        <a:t>Overcaller</a:t>
                      </a:r>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4035390348"/>
                  </a:ext>
                </a:extLst>
              </a:tr>
            </a:tbl>
          </a:graphicData>
        </a:graphic>
      </p:graphicFrame>
      <p:sp>
        <p:nvSpPr>
          <p:cNvPr id="8" name="TextBox 7">
            <a:extLst>
              <a:ext uri="{FF2B5EF4-FFF2-40B4-BE49-F238E27FC236}">
                <a16:creationId xmlns:a16="http://schemas.microsoft.com/office/drawing/2014/main" id="{B343D6A8-51D9-DBFE-93FA-F95DA897106B}"/>
              </a:ext>
            </a:extLst>
          </p:cNvPr>
          <p:cNvSpPr txBox="1"/>
          <p:nvPr/>
        </p:nvSpPr>
        <p:spPr>
          <a:xfrm>
            <a:off x="1514043" y="4205076"/>
            <a:ext cx="5906617" cy="923330"/>
          </a:xfrm>
          <a:prstGeom prst="rect">
            <a:avLst/>
          </a:prstGeom>
          <a:noFill/>
        </p:spPr>
        <p:txBody>
          <a:bodyPr wrap="none" rtlCol="0">
            <a:spAutoFit/>
          </a:bodyPr>
          <a:lstStyle/>
          <a:p>
            <a:r>
              <a:rPr lang="en-AU" dirty="0"/>
              <a:t>This week we look at </a:t>
            </a:r>
            <a:r>
              <a:rPr lang="en-AU" b="1" dirty="0"/>
              <a:t>Chapter 5 </a:t>
            </a:r>
            <a:r>
              <a:rPr lang="en-AU" dirty="0"/>
              <a:t>of the text - balanced hands: </a:t>
            </a:r>
          </a:p>
          <a:p>
            <a:r>
              <a:rPr lang="en-AU" dirty="0"/>
              <a:t>- how to open them</a:t>
            </a:r>
          </a:p>
          <a:p>
            <a:r>
              <a:rPr lang="en-AU" dirty="0"/>
              <a:t>- how to respond</a:t>
            </a:r>
          </a:p>
        </p:txBody>
      </p:sp>
    </p:spTree>
    <p:extLst>
      <p:ext uri="{BB962C8B-B14F-4D97-AF65-F5344CB8AC3E}">
        <p14:creationId xmlns:p14="http://schemas.microsoft.com/office/powerpoint/2010/main" val="3321124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362D8364-FAB7-DC6B-02BE-664EDFCDE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5735E-8590-9B58-E283-244F645F7407}"/>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Opening a NT</a:t>
            </a:r>
            <a:endParaRPr lang="en-AU" sz="2800" dirty="0"/>
          </a:p>
        </p:txBody>
      </p:sp>
      <p:pic>
        <p:nvPicPr>
          <p:cNvPr id="4" name="Picture 3">
            <a:extLst>
              <a:ext uri="{FF2B5EF4-FFF2-40B4-BE49-F238E27FC236}">
                <a16:creationId xmlns:a16="http://schemas.microsoft.com/office/drawing/2014/main" id="{2F39D872-DF59-E874-FDC0-CB3F573562CC}"/>
              </a:ext>
            </a:extLst>
          </p:cNvPr>
          <p:cNvPicPr>
            <a:picLocks noChangeAspect="1"/>
          </p:cNvPicPr>
          <p:nvPr/>
        </p:nvPicPr>
        <p:blipFill>
          <a:blip r:embed="rId3"/>
          <a:stretch>
            <a:fillRect/>
          </a:stretch>
        </p:blipFill>
        <p:spPr>
          <a:xfrm>
            <a:off x="168625" y="1729592"/>
            <a:ext cx="449619" cy="3398815"/>
          </a:xfrm>
          <a:prstGeom prst="rect">
            <a:avLst/>
          </a:prstGeom>
        </p:spPr>
      </p:pic>
      <p:sp>
        <p:nvSpPr>
          <p:cNvPr id="3" name="TextBox 2">
            <a:extLst>
              <a:ext uri="{FF2B5EF4-FFF2-40B4-BE49-F238E27FC236}">
                <a16:creationId xmlns:a16="http://schemas.microsoft.com/office/drawing/2014/main" id="{617FBF7B-A154-ED2F-414D-A6C46275CCFD}"/>
              </a:ext>
            </a:extLst>
          </p:cNvPr>
          <p:cNvSpPr txBox="1"/>
          <p:nvPr/>
        </p:nvSpPr>
        <p:spPr>
          <a:xfrm>
            <a:off x="1247317" y="1135998"/>
            <a:ext cx="5755515"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Opening with a balanced hand (</a:t>
            </a:r>
            <a:r>
              <a:rPr lang="en-AU" b="1" dirty="0">
                <a:solidFill>
                  <a:prstClr val="black"/>
                </a:solidFill>
                <a:latin typeface="Calibri" panose="020F0502020204030204"/>
              </a:rPr>
              <a:t>why so many bids</a:t>
            </a:r>
            <a:r>
              <a:rPr lang="en-AU" dirty="0">
                <a:solidFill>
                  <a:prstClr val="black"/>
                </a:solidFill>
                <a:latin typeface="Calibri" panose="020F0502020204030204"/>
              </a:rPr>
              <a:t> ?) :</a:t>
            </a:r>
          </a:p>
        </p:txBody>
      </p:sp>
      <p:sp>
        <p:nvSpPr>
          <p:cNvPr id="5" name="TextBox 4">
            <a:extLst>
              <a:ext uri="{FF2B5EF4-FFF2-40B4-BE49-F238E27FC236}">
                <a16:creationId xmlns:a16="http://schemas.microsoft.com/office/drawing/2014/main" id="{4B3410EF-2018-805A-E88F-8225D2EEF964}"/>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graphicFrame>
        <p:nvGraphicFramePr>
          <p:cNvPr id="7" name="Table 6">
            <a:extLst>
              <a:ext uri="{FF2B5EF4-FFF2-40B4-BE49-F238E27FC236}">
                <a16:creationId xmlns:a16="http://schemas.microsoft.com/office/drawing/2014/main" id="{4482F9E4-C75C-EF3F-E668-1FDB0646C8DD}"/>
              </a:ext>
            </a:extLst>
          </p:cNvPr>
          <p:cNvGraphicFramePr>
            <a:graphicFrameLocks noGrp="1"/>
          </p:cNvGraphicFramePr>
          <p:nvPr>
            <p:extLst>
              <p:ext uri="{D42A27DB-BD31-4B8C-83A1-F6EECF244321}">
                <p14:modId xmlns:p14="http://schemas.microsoft.com/office/powerpoint/2010/main" val="1902099626"/>
              </p:ext>
            </p:extLst>
          </p:nvPr>
        </p:nvGraphicFramePr>
        <p:xfrm>
          <a:off x="1369595" y="1549457"/>
          <a:ext cx="5629155" cy="2316104"/>
        </p:xfrm>
        <a:graphic>
          <a:graphicData uri="http://schemas.openxmlformats.org/drawingml/2006/table">
            <a:tbl>
              <a:tblPr firstRow="1" bandRow="1">
                <a:tableStyleId>{5C22544A-7EE6-4342-B048-85BDC9FD1C3A}</a:tableStyleId>
              </a:tblPr>
              <a:tblGrid>
                <a:gridCol w="1200080">
                  <a:extLst>
                    <a:ext uri="{9D8B030D-6E8A-4147-A177-3AD203B41FA5}">
                      <a16:colId xmlns:a16="http://schemas.microsoft.com/office/drawing/2014/main" val="3537582556"/>
                    </a:ext>
                  </a:extLst>
                </a:gridCol>
                <a:gridCol w="3346786">
                  <a:extLst>
                    <a:ext uri="{9D8B030D-6E8A-4147-A177-3AD203B41FA5}">
                      <a16:colId xmlns:a16="http://schemas.microsoft.com/office/drawing/2014/main" val="142826992"/>
                    </a:ext>
                  </a:extLst>
                </a:gridCol>
                <a:gridCol w="1082289">
                  <a:extLst>
                    <a:ext uri="{9D8B030D-6E8A-4147-A177-3AD203B41FA5}">
                      <a16:colId xmlns:a16="http://schemas.microsoft.com/office/drawing/2014/main" val="3123372175"/>
                    </a:ext>
                  </a:extLst>
                </a:gridCol>
              </a:tblGrid>
              <a:tr h="313175">
                <a:tc>
                  <a:txBody>
                    <a:bodyPr/>
                    <a:lstStyle/>
                    <a:p>
                      <a:r>
                        <a:rPr lang="en-AU" dirty="0"/>
                        <a:t>HCP</a:t>
                      </a:r>
                    </a:p>
                  </a:txBody>
                  <a:tcPr/>
                </a:tc>
                <a:tc>
                  <a:txBody>
                    <a:bodyPr/>
                    <a:lstStyle/>
                    <a:p>
                      <a:r>
                        <a:rPr lang="en-AU" dirty="0"/>
                        <a:t>Opening Bid</a:t>
                      </a:r>
                    </a:p>
                  </a:txBody>
                  <a:tcPr/>
                </a:tc>
                <a:tc>
                  <a:txBody>
                    <a:bodyPr/>
                    <a:lstStyle/>
                    <a:p>
                      <a:r>
                        <a:rPr lang="en-AU" dirty="0"/>
                        <a:t>Rebid</a:t>
                      </a:r>
                    </a:p>
                  </a:txBody>
                  <a:tcPr/>
                </a:tc>
                <a:extLst>
                  <a:ext uri="{0D108BD9-81ED-4DB2-BD59-A6C34878D82A}">
                    <a16:rowId xmlns:a16="http://schemas.microsoft.com/office/drawing/2014/main" val="4180828440"/>
                  </a:ext>
                </a:extLst>
              </a:tr>
              <a:tr h="370840">
                <a:tc>
                  <a:txBody>
                    <a:bodyPr/>
                    <a:lstStyle/>
                    <a:p>
                      <a:r>
                        <a:rPr lang="en-AU" dirty="0"/>
                        <a:t>12-14</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305242579"/>
                  </a:ext>
                </a:extLst>
              </a:tr>
              <a:tr h="466984">
                <a:tc>
                  <a:txBody>
                    <a:bodyPr/>
                    <a:lstStyle/>
                    <a:p>
                      <a:r>
                        <a:rPr lang="en-AU" dirty="0"/>
                        <a:t>15-17</a:t>
                      </a:r>
                    </a:p>
                  </a:txBody>
                  <a:tcPr/>
                </a:tc>
                <a:tc>
                  <a:txBody>
                    <a:bodyPr/>
                    <a:lstStyle/>
                    <a:p>
                      <a:r>
                        <a:rPr lang="en-AU" dirty="0"/>
                        <a:t>1NT</a:t>
                      </a:r>
                    </a:p>
                  </a:txBody>
                  <a:tcPr/>
                </a:tc>
                <a:tc>
                  <a:txBody>
                    <a:bodyPr/>
                    <a:lstStyle/>
                    <a:p>
                      <a:endParaRPr lang="en-AU" dirty="0"/>
                    </a:p>
                  </a:txBody>
                  <a:tcPr/>
                </a:tc>
                <a:extLst>
                  <a:ext uri="{0D108BD9-81ED-4DB2-BD59-A6C34878D82A}">
                    <a16:rowId xmlns:a16="http://schemas.microsoft.com/office/drawing/2014/main" val="3409758323"/>
                  </a:ext>
                </a:extLst>
              </a:tr>
              <a:tr h="370840">
                <a:tc>
                  <a:txBody>
                    <a:bodyPr/>
                    <a:lstStyle/>
                    <a:p>
                      <a:r>
                        <a:rPr lang="en-AU" dirty="0"/>
                        <a:t>18-19</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914321784"/>
                  </a:ext>
                </a:extLst>
              </a:tr>
              <a:tr h="370840">
                <a:tc>
                  <a:txBody>
                    <a:bodyPr/>
                    <a:lstStyle/>
                    <a:p>
                      <a:r>
                        <a:rPr lang="en-AU" dirty="0"/>
                        <a:t>20-21</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020021203"/>
                  </a:ext>
                </a:extLst>
              </a:tr>
              <a:tr h="370840">
                <a:tc>
                  <a:txBody>
                    <a:bodyPr/>
                    <a:lstStyle/>
                    <a:p>
                      <a:r>
                        <a:rPr lang="en-AU" dirty="0"/>
                        <a:t>22+</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51661019"/>
                  </a:ext>
                </a:extLst>
              </a:tr>
            </a:tbl>
          </a:graphicData>
        </a:graphic>
      </p:graphicFrame>
      <p:sp>
        <p:nvSpPr>
          <p:cNvPr id="10" name="TextBox 9">
            <a:extLst>
              <a:ext uri="{FF2B5EF4-FFF2-40B4-BE49-F238E27FC236}">
                <a16:creationId xmlns:a16="http://schemas.microsoft.com/office/drawing/2014/main" id="{740BB079-3661-BDE6-3700-86FBB7728BFA}"/>
              </a:ext>
            </a:extLst>
          </p:cNvPr>
          <p:cNvSpPr txBox="1"/>
          <p:nvPr/>
        </p:nvSpPr>
        <p:spPr>
          <a:xfrm>
            <a:off x="8007828" y="1024808"/>
            <a:ext cx="3592813" cy="2123658"/>
          </a:xfrm>
          <a:prstGeom prst="rect">
            <a:avLst/>
          </a:prstGeom>
          <a:noFill/>
        </p:spPr>
        <p:txBody>
          <a:bodyPr wrap="square" rtlCol="0">
            <a:spAutoFit/>
          </a:bodyPr>
          <a:lstStyle/>
          <a:p>
            <a:r>
              <a:rPr lang="en-AU" sz="2400" b="1" dirty="0"/>
              <a:t>Balanced hands:</a:t>
            </a:r>
          </a:p>
          <a:p>
            <a:pPr marL="285750" indent="-285750">
              <a:buFontTx/>
              <a:buChar char="-"/>
            </a:pPr>
            <a:r>
              <a:rPr lang="en-AU" dirty="0"/>
              <a:t>No voids</a:t>
            </a:r>
          </a:p>
          <a:p>
            <a:pPr marL="285750" indent="-285750">
              <a:buFontTx/>
              <a:buChar char="-"/>
            </a:pPr>
            <a:r>
              <a:rPr lang="en-AU" dirty="0"/>
              <a:t>No singletons</a:t>
            </a:r>
          </a:p>
          <a:p>
            <a:pPr marL="285750" indent="-285750">
              <a:buFontTx/>
              <a:buChar char="-"/>
            </a:pPr>
            <a:r>
              <a:rPr lang="en-AU" dirty="0"/>
              <a:t>No more than one doubleton</a:t>
            </a:r>
          </a:p>
          <a:p>
            <a:endParaRPr lang="en-AU" dirty="0"/>
          </a:p>
          <a:p>
            <a:r>
              <a:rPr lang="en-AU" dirty="0"/>
              <a:t>Possible shapes:</a:t>
            </a:r>
          </a:p>
          <a:p>
            <a:r>
              <a:rPr lang="en-AU" dirty="0"/>
              <a:t>4333; 4432 and 5332</a:t>
            </a:r>
          </a:p>
        </p:txBody>
      </p:sp>
    </p:spTree>
    <p:extLst>
      <p:ext uri="{BB962C8B-B14F-4D97-AF65-F5344CB8AC3E}">
        <p14:creationId xmlns:p14="http://schemas.microsoft.com/office/powerpoint/2010/main" val="300146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AA5972A-A5C3-84CD-B5C4-37BA8800C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E76EC-7AEB-FE47-ECDD-B79213AA4932}"/>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Opening a NT</a:t>
            </a:r>
            <a:endParaRPr lang="en-AU" sz="2800" dirty="0"/>
          </a:p>
        </p:txBody>
      </p:sp>
      <p:pic>
        <p:nvPicPr>
          <p:cNvPr id="4" name="Picture 3">
            <a:extLst>
              <a:ext uri="{FF2B5EF4-FFF2-40B4-BE49-F238E27FC236}">
                <a16:creationId xmlns:a16="http://schemas.microsoft.com/office/drawing/2014/main" id="{EF221A0B-4D3D-83B2-6A62-40FC6F22EE64}"/>
              </a:ext>
            </a:extLst>
          </p:cNvPr>
          <p:cNvPicPr>
            <a:picLocks noChangeAspect="1"/>
          </p:cNvPicPr>
          <p:nvPr/>
        </p:nvPicPr>
        <p:blipFill>
          <a:blip r:embed="rId3"/>
          <a:stretch>
            <a:fillRect/>
          </a:stretch>
        </p:blipFill>
        <p:spPr>
          <a:xfrm>
            <a:off x="168625" y="1729592"/>
            <a:ext cx="449619" cy="3398815"/>
          </a:xfrm>
          <a:prstGeom prst="rect">
            <a:avLst/>
          </a:prstGeom>
        </p:spPr>
      </p:pic>
      <p:sp>
        <p:nvSpPr>
          <p:cNvPr id="3" name="TextBox 2">
            <a:extLst>
              <a:ext uri="{FF2B5EF4-FFF2-40B4-BE49-F238E27FC236}">
                <a16:creationId xmlns:a16="http://schemas.microsoft.com/office/drawing/2014/main" id="{3C1E4D0F-C014-725D-6D63-2F8600527556}"/>
              </a:ext>
            </a:extLst>
          </p:cNvPr>
          <p:cNvSpPr txBox="1"/>
          <p:nvPr/>
        </p:nvSpPr>
        <p:spPr>
          <a:xfrm>
            <a:off x="1247317" y="1135998"/>
            <a:ext cx="5755515"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Opening with a balanced hand (</a:t>
            </a:r>
            <a:r>
              <a:rPr lang="en-AU" b="1" dirty="0">
                <a:solidFill>
                  <a:prstClr val="black"/>
                </a:solidFill>
                <a:latin typeface="Calibri" panose="020F0502020204030204"/>
              </a:rPr>
              <a:t>why so many bids</a:t>
            </a:r>
            <a:r>
              <a:rPr lang="en-AU" dirty="0">
                <a:solidFill>
                  <a:prstClr val="black"/>
                </a:solidFill>
                <a:latin typeface="Calibri" panose="020F0502020204030204"/>
              </a:rPr>
              <a:t> ?) :</a:t>
            </a:r>
          </a:p>
        </p:txBody>
      </p:sp>
      <p:sp>
        <p:nvSpPr>
          <p:cNvPr id="5" name="TextBox 4">
            <a:extLst>
              <a:ext uri="{FF2B5EF4-FFF2-40B4-BE49-F238E27FC236}">
                <a16:creationId xmlns:a16="http://schemas.microsoft.com/office/drawing/2014/main" id="{0CA0FAC9-65BD-065F-B1B7-D10D65F4A5DE}"/>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graphicFrame>
        <p:nvGraphicFramePr>
          <p:cNvPr id="7" name="Table 6">
            <a:extLst>
              <a:ext uri="{FF2B5EF4-FFF2-40B4-BE49-F238E27FC236}">
                <a16:creationId xmlns:a16="http://schemas.microsoft.com/office/drawing/2014/main" id="{E662611C-70A6-6CB5-5FDF-5DE34E8DFEF0}"/>
              </a:ext>
            </a:extLst>
          </p:cNvPr>
          <p:cNvGraphicFramePr>
            <a:graphicFrameLocks noGrp="1"/>
          </p:cNvGraphicFramePr>
          <p:nvPr>
            <p:extLst>
              <p:ext uri="{D42A27DB-BD31-4B8C-83A1-F6EECF244321}">
                <p14:modId xmlns:p14="http://schemas.microsoft.com/office/powerpoint/2010/main" val="404073123"/>
              </p:ext>
            </p:extLst>
          </p:nvPr>
        </p:nvGraphicFramePr>
        <p:xfrm>
          <a:off x="1369595" y="1549457"/>
          <a:ext cx="5629155" cy="2316104"/>
        </p:xfrm>
        <a:graphic>
          <a:graphicData uri="http://schemas.openxmlformats.org/drawingml/2006/table">
            <a:tbl>
              <a:tblPr firstRow="1" bandRow="1">
                <a:tableStyleId>{5C22544A-7EE6-4342-B048-85BDC9FD1C3A}</a:tableStyleId>
              </a:tblPr>
              <a:tblGrid>
                <a:gridCol w="1200080">
                  <a:extLst>
                    <a:ext uri="{9D8B030D-6E8A-4147-A177-3AD203B41FA5}">
                      <a16:colId xmlns:a16="http://schemas.microsoft.com/office/drawing/2014/main" val="3537582556"/>
                    </a:ext>
                  </a:extLst>
                </a:gridCol>
                <a:gridCol w="3346786">
                  <a:extLst>
                    <a:ext uri="{9D8B030D-6E8A-4147-A177-3AD203B41FA5}">
                      <a16:colId xmlns:a16="http://schemas.microsoft.com/office/drawing/2014/main" val="142826992"/>
                    </a:ext>
                  </a:extLst>
                </a:gridCol>
                <a:gridCol w="1082289">
                  <a:extLst>
                    <a:ext uri="{9D8B030D-6E8A-4147-A177-3AD203B41FA5}">
                      <a16:colId xmlns:a16="http://schemas.microsoft.com/office/drawing/2014/main" val="3123372175"/>
                    </a:ext>
                  </a:extLst>
                </a:gridCol>
              </a:tblGrid>
              <a:tr h="313175">
                <a:tc>
                  <a:txBody>
                    <a:bodyPr/>
                    <a:lstStyle/>
                    <a:p>
                      <a:r>
                        <a:rPr lang="en-AU" dirty="0"/>
                        <a:t>HCP</a:t>
                      </a:r>
                    </a:p>
                  </a:txBody>
                  <a:tcPr/>
                </a:tc>
                <a:tc>
                  <a:txBody>
                    <a:bodyPr/>
                    <a:lstStyle/>
                    <a:p>
                      <a:r>
                        <a:rPr lang="en-AU" dirty="0"/>
                        <a:t>Opening Bid</a:t>
                      </a:r>
                    </a:p>
                  </a:txBody>
                  <a:tcPr/>
                </a:tc>
                <a:tc>
                  <a:txBody>
                    <a:bodyPr/>
                    <a:lstStyle/>
                    <a:p>
                      <a:r>
                        <a:rPr lang="en-AU" dirty="0"/>
                        <a:t>Rebid</a:t>
                      </a:r>
                    </a:p>
                  </a:txBody>
                  <a:tcPr/>
                </a:tc>
                <a:extLst>
                  <a:ext uri="{0D108BD9-81ED-4DB2-BD59-A6C34878D82A}">
                    <a16:rowId xmlns:a16="http://schemas.microsoft.com/office/drawing/2014/main" val="4180828440"/>
                  </a:ext>
                </a:extLst>
              </a:tr>
              <a:tr h="370840">
                <a:tc>
                  <a:txBody>
                    <a:bodyPr/>
                    <a:lstStyle/>
                    <a:p>
                      <a:r>
                        <a:rPr lang="en-AU" dirty="0"/>
                        <a:t>12-14</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305242579"/>
                  </a:ext>
                </a:extLst>
              </a:tr>
              <a:tr h="466984">
                <a:tc>
                  <a:txBody>
                    <a:bodyPr/>
                    <a:lstStyle/>
                    <a:p>
                      <a:r>
                        <a:rPr lang="en-AU" dirty="0"/>
                        <a:t>15-17</a:t>
                      </a:r>
                    </a:p>
                  </a:txBody>
                  <a:tcPr/>
                </a:tc>
                <a:tc>
                  <a:txBody>
                    <a:bodyPr/>
                    <a:lstStyle/>
                    <a:p>
                      <a:r>
                        <a:rPr lang="en-AU" dirty="0"/>
                        <a:t>1NT</a:t>
                      </a:r>
                    </a:p>
                  </a:txBody>
                  <a:tcPr/>
                </a:tc>
                <a:tc>
                  <a:txBody>
                    <a:bodyPr/>
                    <a:lstStyle/>
                    <a:p>
                      <a:endParaRPr lang="en-AU" dirty="0"/>
                    </a:p>
                  </a:txBody>
                  <a:tcPr/>
                </a:tc>
                <a:extLst>
                  <a:ext uri="{0D108BD9-81ED-4DB2-BD59-A6C34878D82A}">
                    <a16:rowId xmlns:a16="http://schemas.microsoft.com/office/drawing/2014/main" val="3409758323"/>
                  </a:ext>
                </a:extLst>
              </a:tr>
              <a:tr h="370840">
                <a:tc>
                  <a:txBody>
                    <a:bodyPr/>
                    <a:lstStyle/>
                    <a:p>
                      <a:r>
                        <a:rPr lang="en-AU" dirty="0"/>
                        <a:t>18-19</a:t>
                      </a:r>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914321784"/>
                  </a:ext>
                </a:extLst>
              </a:tr>
              <a:tr h="370840">
                <a:tc>
                  <a:txBody>
                    <a:bodyPr/>
                    <a:lstStyle/>
                    <a:p>
                      <a:r>
                        <a:rPr lang="en-AU" dirty="0"/>
                        <a:t>20-21</a:t>
                      </a:r>
                    </a:p>
                  </a:txBody>
                  <a:tcPr/>
                </a:tc>
                <a:tc>
                  <a:txBody>
                    <a:bodyPr/>
                    <a:lstStyle/>
                    <a:p>
                      <a:r>
                        <a:rPr lang="en-AU" dirty="0"/>
                        <a:t>Week 8</a:t>
                      </a:r>
                    </a:p>
                  </a:txBody>
                  <a:tcPr/>
                </a:tc>
                <a:tc>
                  <a:txBody>
                    <a:bodyPr/>
                    <a:lstStyle/>
                    <a:p>
                      <a:endParaRPr lang="en-AU" dirty="0"/>
                    </a:p>
                  </a:txBody>
                  <a:tcPr/>
                </a:tc>
                <a:extLst>
                  <a:ext uri="{0D108BD9-81ED-4DB2-BD59-A6C34878D82A}">
                    <a16:rowId xmlns:a16="http://schemas.microsoft.com/office/drawing/2014/main" val="3020021203"/>
                  </a:ext>
                </a:extLst>
              </a:tr>
              <a:tr h="370840">
                <a:tc>
                  <a:txBody>
                    <a:bodyPr/>
                    <a:lstStyle/>
                    <a:p>
                      <a:r>
                        <a:rPr lang="en-AU" dirty="0"/>
                        <a:t>22+</a:t>
                      </a:r>
                    </a:p>
                  </a:txBody>
                  <a:tcPr/>
                </a:tc>
                <a:tc>
                  <a:txBody>
                    <a:bodyPr/>
                    <a:lstStyle/>
                    <a:p>
                      <a:r>
                        <a:rPr lang="en-AU" dirty="0"/>
                        <a:t>Week 8</a:t>
                      </a:r>
                    </a:p>
                  </a:txBody>
                  <a:tcPr/>
                </a:tc>
                <a:tc>
                  <a:txBody>
                    <a:bodyPr/>
                    <a:lstStyle/>
                    <a:p>
                      <a:endParaRPr lang="en-AU" dirty="0"/>
                    </a:p>
                  </a:txBody>
                  <a:tcPr/>
                </a:tc>
                <a:extLst>
                  <a:ext uri="{0D108BD9-81ED-4DB2-BD59-A6C34878D82A}">
                    <a16:rowId xmlns:a16="http://schemas.microsoft.com/office/drawing/2014/main" val="451661019"/>
                  </a:ext>
                </a:extLst>
              </a:tr>
            </a:tbl>
          </a:graphicData>
        </a:graphic>
      </p:graphicFrame>
      <p:sp>
        <p:nvSpPr>
          <p:cNvPr id="9" name="TextBox 8">
            <a:extLst>
              <a:ext uri="{FF2B5EF4-FFF2-40B4-BE49-F238E27FC236}">
                <a16:creationId xmlns:a16="http://schemas.microsoft.com/office/drawing/2014/main" id="{1DA1CB6A-ECA0-C4F1-E3DF-3297CB762947}"/>
              </a:ext>
            </a:extLst>
          </p:cNvPr>
          <p:cNvSpPr txBox="1"/>
          <p:nvPr/>
        </p:nvSpPr>
        <p:spPr>
          <a:xfrm>
            <a:off x="1167884" y="4617847"/>
            <a:ext cx="2713236"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What do you open with these hands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b="1" dirty="0">
                <a:solidFill>
                  <a:prstClr val="black"/>
                </a:solidFill>
                <a:latin typeface="Calibri" panose="020F0502020204030204"/>
              </a:rPr>
              <a:t> 55. 5.1</a:t>
            </a:r>
            <a:r>
              <a:rPr lang="en-AU" dirty="0">
                <a:solidFill>
                  <a:prstClr val="black"/>
                </a:solidFill>
                <a:latin typeface="Calibri" panose="020F0502020204030204"/>
              </a:rPr>
              <a:t>)</a:t>
            </a:r>
          </a:p>
        </p:txBody>
      </p:sp>
      <p:graphicFrame>
        <p:nvGraphicFramePr>
          <p:cNvPr id="11" name="Table 10">
            <a:extLst>
              <a:ext uri="{FF2B5EF4-FFF2-40B4-BE49-F238E27FC236}">
                <a16:creationId xmlns:a16="http://schemas.microsoft.com/office/drawing/2014/main" id="{65B5C75D-4AD0-335F-789C-82C1A4188E23}"/>
              </a:ext>
            </a:extLst>
          </p:cNvPr>
          <p:cNvGraphicFramePr>
            <a:graphicFrameLocks noGrp="1"/>
          </p:cNvGraphicFramePr>
          <p:nvPr/>
        </p:nvGraphicFramePr>
        <p:xfrm>
          <a:off x="3881120" y="4450797"/>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7 6 4 2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7</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7</a:t>
                      </a:r>
                      <a:endParaRPr lang="en-AU" sz="1800" dirty="0">
                        <a:latin typeface="+mn-lt"/>
                      </a:endParaRPr>
                    </a:p>
                  </a:txBody>
                  <a:tcPr/>
                </a:tc>
                <a:tc>
                  <a:txBody>
                    <a:bodyPr/>
                    <a:lstStyle/>
                    <a:p>
                      <a:r>
                        <a:rPr lang="en-AU" sz="1800" dirty="0">
                          <a:latin typeface="+mn-lt"/>
                          <a:cs typeface="Arial" panose="020B0604020202020204" pitchFamily="34" charset="0"/>
                        </a:rPr>
                        <a:t>♠ 8 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Q</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9 8</a:t>
                      </a:r>
                    </a:p>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8 4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7</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9 6 5 4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10 3</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3 2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2" name="TextBox 11">
            <a:extLst>
              <a:ext uri="{FF2B5EF4-FFF2-40B4-BE49-F238E27FC236}">
                <a16:creationId xmlns:a16="http://schemas.microsoft.com/office/drawing/2014/main" id="{F6533E10-36AD-6621-B895-41CE31E8F93B}"/>
              </a:ext>
            </a:extLst>
          </p:cNvPr>
          <p:cNvSpPr txBox="1"/>
          <p:nvPr/>
        </p:nvSpPr>
        <p:spPr>
          <a:xfrm>
            <a:off x="1184138" y="5971212"/>
            <a:ext cx="1662186" cy="369332"/>
          </a:xfrm>
          <a:prstGeom prst="rect">
            <a:avLst/>
          </a:prstGeom>
          <a:noFill/>
        </p:spPr>
        <p:txBody>
          <a:bodyPr wrap="none" rtlCol="0">
            <a:spAutoFit/>
          </a:bodyPr>
          <a:lstStyle/>
          <a:p>
            <a:r>
              <a:rPr lang="en-AU" dirty="0"/>
              <a:t>Any questions ?</a:t>
            </a:r>
          </a:p>
        </p:txBody>
      </p:sp>
      <p:sp>
        <p:nvSpPr>
          <p:cNvPr id="10" name="TextBox 9">
            <a:extLst>
              <a:ext uri="{FF2B5EF4-FFF2-40B4-BE49-F238E27FC236}">
                <a16:creationId xmlns:a16="http://schemas.microsoft.com/office/drawing/2014/main" id="{77DB474E-6A80-D2DA-EC83-67B8BBD957EF}"/>
              </a:ext>
            </a:extLst>
          </p:cNvPr>
          <p:cNvSpPr txBox="1"/>
          <p:nvPr/>
        </p:nvSpPr>
        <p:spPr>
          <a:xfrm>
            <a:off x="8007828" y="1024808"/>
            <a:ext cx="3592813" cy="2123658"/>
          </a:xfrm>
          <a:prstGeom prst="rect">
            <a:avLst/>
          </a:prstGeom>
          <a:noFill/>
        </p:spPr>
        <p:txBody>
          <a:bodyPr wrap="square" rtlCol="0">
            <a:spAutoFit/>
          </a:bodyPr>
          <a:lstStyle/>
          <a:p>
            <a:r>
              <a:rPr lang="en-AU" sz="2400" b="1" dirty="0"/>
              <a:t>Balanced hands:</a:t>
            </a:r>
          </a:p>
          <a:p>
            <a:pPr marL="285750" indent="-285750">
              <a:buFontTx/>
              <a:buChar char="-"/>
            </a:pPr>
            <a:r>
              <a:rPr lang="en-AU" dirty="0"/>
              <a:t>No voids</a:t>
            </a:r>
          </a:p>
          <a:p>
            <a:pPr marL="285750" indent="-285750">
              <a:buFontTx/>
              <a:buChar char="-"/>
            </a:pPr>
            <a:r>
              <a:rPr lang="en-AU" dirty="0"/>
              <a:t>No singletons</a:t>
            </a:r>
          </a:p>
          <a:p>
            <a:pPr marL="285750" indent="-285750">
              <a:buFontTx/>
              <a:buChar char="-"/>
            </a:pPr>
            <a:r>
              <a:rPr lang="en-AU" dirty="0"/>
              <a:t>No more than one doubleton</a:t>
            </a:r>
          </a:p>
          <a:p>
            <a:endParaRPr lang="en-AU" dirty="0"/>
          </a:p>
          <a:p>
            <a:r>
              <a:rPr lang="en-AU" dirty="0"/>
              <a:t>Possible shapes:</a:t>
            </a:r>
          </a:p>
          <a:p>
            <a:r>
              <a:rPr lang="en-AU" dirty="0"/>
              <a:t>4333; 4432 and 5332</a:t>
            </a:r>
          </a:p>
        </p:txBody>
      </p:sp>
    </p:spTree>
    <p:extLst>
      <p:ext uri="{BB962C8B-B14F-4D97-AF65-F5344CB8AC3E}">
        <p14:creationId xmlns:p14="http://schemas.microsoft.com/office/powerpoint/2010/main" val="3746824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AA5972A-A5C3-84CD-B5C4-37BA8800C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E76EC-7AEB-FE47-ECDD-B79213AA4932}"/>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Respond NT</a:t>
            </a:r>
            <a:endParaRPr lang="en-AU" sz="2800" dirty="0"/>
          </a:p>
        </p:txBody>
      </p:sp>
      <p:pic>
        <p:nvPicPr>
          <p:cNvPr id="4" name="Picture 3">
            <a:extLst>
              <a:ext uri="{FF2B5EF4-FFF2-40B4-BE49-F238E27FC236}">
                <a16:creationId xmlns:a16="http://schemas.microsoft.com/office/drawing/2014/main" id="{EF221A0B-4D3D-83B2-6A62-40FC6F22EE64}"/>
              </a:ext>
            </a:extLst>
          </p:cNvPr>
          <p:cNvPicPr>
            <a:picLocks noChangeAspect="1"/>
          </p:cNvPicPr>
          <p:nvPr/>
        </p:nvPicPr>
        <p:blipFill>
          <a:blip r:embed="rId3"/>
          <a:stretch>
            <a:fillRect/>
          </a:stretch>
        </p:blipFill>
        <p:spPr>
          <a:xfrm>
            <a:off x="168625" y="1729592"/>
            <a:ext cx="449619" cy="3398815"/>
          </a:xfrm>
          <a:prstGeom prst="rect">
            <a:avLst/>
          </a:prstGeom>
        </p:spPr>
      </p:pic>
      <p:sp>
        <p:nvSpPr>
          <p:cNvPr id="3" name="TextBox 2">
            <a:extLst>
              <a:ext uri="{FF2B5EF4-FFF2-40B4-BE49-F238E27FC236}">
                <a16:creationId xmlns:a16="http://schemas.microsoft.com/office/drawing/2014/main" id="{3C1E4D0F-C014-725D-6D63-2F8600527556}"/>
              </a:ext>
            </a:extLst>
          </p:cNvPr>
          <p:cNvSpPr txBox="1"/>
          <p:nvPr/>
        </p:nvSpPr>
        <p:spPr>
          <a:xfrm>
            <a:off x="1247317" y="1135998"/>
            <a:ext cx="5755515"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Opening with a balanced hand (</a:t>
            </a:r>
            <a:r>
              <a:rPr lang="en-AU" b="1" dirty="0">
                <a:solidFill>
                  <a:prstClr val="black"/>
                </a:solidFill>
                <a:latin typeface="Calibri" panose="020F0502020204030204"/>
              </a:rPr>
              <a:t>why so many bids</a:t>
            </a:r>
            <a:r>
              <a:rPr lang="en-AU" dirty="0">
                <a:solidFill>
                  <a:prstClr val="black"/>
                </a:solidFill>
                <a:latin typeface="Calibri" panose="020F0502020204030204"/>
              </a:rPr>
              <a:t> ?) :</a:t>
            </a:r>
          </a:p>
        </p:txBody>
      </p:sp>
      <p:sp>
        <p:nvSpPr>
          <p:cNvPr id="5" name="TextBox 4">
            <a:extLst>
              <a:ext uri="{FF2B5EF4-FFF2-40B4-BE49-F238E27FC236}">
                <a16:creationId xmlns:a16="http://schemas.microsoft.com/office/drawing/2014/main" id="{0CA0FAC9-65BD-065F-B1B7-D10D65F4A5DE}"/>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graphicFrame>
        <p:nvGraphicFramePr>
          <p:cNvPr id="7" name="Table 6">
            <a:extLst>
              <a:ext uri="{FF2B5EF4-FFF2-40B4-BE49-F238E27FC236}">
                <a16:creationId xmlns:a16="http://schemas.microsoft.com/office/drawing/2014/main" id="{E662611C-70A6-6CB5-5FDF-5DE34E8DFEF0}"/>
              </a:ext>
            </a:extLst>
          </p:cNvPr>
          <p:cNvGraphicFramePr>
            <a:graphicFrameLocks noGrp="1"/>
          </p:cNvGraphicFramePr>
          <p:nvPr>
            <p:extLst>
              <p:ext uri="{D42A27DB-BD31-4B8C-83A1-F6EECF244321}">
                <p14:modId xmlns:p14="http://schemas.microsoft.com/office/powerpoint/2010/main" val="1186110737"/>
              </p:ext>
            </p:extLst>
          </p:nvPr>
        </p:nvGraphicFramePr>
        <p:xfrm>
          <a:off x="1369595" y="1549457"/>
          <a:ext cx="5629155" cy="2316104"/>
        </p:xfrm>
        <a:graphic>
          <a:graphicData uri="http://schemas.openxmlformats.org/drawingml/2006/table">
            <a:tbl>
              <a:tblPr firstRow="1" bandRow="1">
                <a:tableStyleId>{5C22544A-7EE6-4342-B048-85BDC9FD1C3A}</a:tableStyleId>
              </a:tblPr>
              <a:tblGrid>
                <a:gridCol w="1200080">
                  <a:extLst>
                    <a:ext uri="{9D8B030D-6E8A-4147-A177-3AD203B41FA5}">
                      <a16:colId xmlns:a16="http://schemas.microsoft.com/office/drawing/2014/main" val="3537582556"/>
                    </a:ext>
                  </a:extLst>
                </a:gridCol>
                <a:gridCol w="3346786">
                  <a:extLst>
                    <a:ext uri="{9D8B030D-6E8A-4147-A177-3AD203B41FA5}">
                      <a16:colId xmlns:a16="http://schemas.microsoft.com/office/drawing/2014/main" val="142826992"/>
                    </a:ext>
                  </a:extLst>
                </a:gridCol>
                <a:gridCol w="1082289">
                  <a:extLst>
                    <a:ext uri="{9D8B030D-6E8A-4147-A177-3AD203B41FA5}">
                      <a16:colId xmlns:a16="http://schemas.microsoft.com/office/drawing/2014/main" val="3123372175"/>
                    </a:ext>
                  </a:extLst>
                </a:gridCol>
              </a:tblGrid>
              <a:tr h="313175">
                <a:tc>
                  <a:txBody>
                    <a:bodyPr/>
                    <a:lstStyle/>
                    <a:p>
                      <a:r>
                        <a:rPr lang="en-AU" dirty="0"/>
                        <a:t>HCP</a:t>
                      </a:r>
                    </a:p>
                  </a:txBody>
                  <a:tcPr/>
                </a:tc>
                <a:tc>
                  <a:txBody>
                    <a:bodyPr/>
                    <a:lstStyle/>
                    <a:p>
                      <a:r>
                        <a:rPr lang="en-AU" dirty="0"/>
                        <a:t>Opening Bid</a:t>
                      </a:r>
                    </a:p>
                  </a:txBody>
                  <a:tcPr/>
                </a:tc>
                <a:tc>
                  <a:txBody>
                    <a:bodyPr/>
                    <a:lstStyle/>
                    <a:p>
                      <a:r>
                        <a:rPr lang="en-AU" dirty="0"/>
                        <a:t>Rebid</a:t>
                      </a:r>
                    </a:p>
                  </a:txBody>
                  <a:tcPr/>
                </a:tc>
                <a:extLst>
                  <a:ext uri="{0D108BD9-81ED-4DB2-BD59-A6C34878D82A}">
                    <a16:rowId xmlns:a16="http://schemas.microsoft.com/office/drawing/2014/main" val="4180828440"/>
                  </a:ext>
                </a:extLst>
              </a:tr>
              <a:tr h="370840">
                <a:tc>
                  <a:txBody>
                    <a:bodyPr/>
                    <a:lstStyle/>
                    <a:p>
                      <a:r>
                        <a:rPr lang="en-AU" dirty="0"/>
                        <a:t>12-14</a:t>
                      </a:r>
                    </a:p>
                  </a:txBody>
                  <a:tcPr/>
                </a:tc>
                <a:tc>
                  <a:txBody>
                    <a:bodyPr/>
                    <a:lstStyle/>
                    <a:p>
                      <a:r>
                        <a:rPr lang="en-AU" dirty="0"/>
                        <a:t>Bid your longest suit at the 1 level</a:t>
                      </a:r>
                    </a:p>
                  </a:txBody>
                  <a:tcPr/>
                </a:tc>
                <a:tc>
                  <a:txBody>
                    <a:bodyPr/>
                    <a:lstStyle/>
                    <a:p>
                      <a:r>
                        <a:rPr lang="en-AU" dirty="0"/>
                        <a:t>1NT</a:t>
                      </a:r>
                    </a:p>
                  </a:txBody>
                  <a:tcPr/>
                </a:tc>
                <a:extLst>
                  <a:ext uri="{0D108BD9-81ED-4DB2-BD59-A6C34878D82A}">
                    <a16:rowId xmlns:a16="http://schemas.microsoft.com/office/drawing/2014/main" val="3305242579"/>
                  </a:ext>
                </a:extLst>
              </a:tr>
              <a:tr h="466984">
                <a:tc>
                  <a:txBody>
                    <a:bodyPr/>
                    <a:lstStyle/>
                    <a:p>
                      <a:r>
                        <a:rPr lang="en-AU" dirty="0"/>
                        <a:t>15-17</a:t>
                      </a:r>
                    </a:p>
                  </a:txBody>
                  <a:tcPr/>
                </a:tc>
                <a:tc>
                  <a:txBody>
                    <a:bodyPr/>
                    <a:lstStyle/>
                    <a:p>
                      <a:r>
                        <a:rPr lang="en-AU" dirty="0"/>
                        <a:t>1NT</a:t>
                      </a:r>
                    </a:p>
                  </a:txBody>
                  <a:tcPr/>
                </a:tc>
                <a:tc>
                  <a:txBody>
                    <a:bodyPr/>
                    <a:lstStyle/>
                    <a:p>
                      <a:endParaRPr lang="en-AU" dirty="0"/>
                    </a:p>
                  </a:txBody>
                  <a:tcPr/>
                </a:tc>
                <a:extLst>
                  <a:ext uri="{0D108BD9-81ED-4DB2-BD59-A6C34878D82A}">
                    <a16:rowId xmlns:a16="http://schemas.microsoft.com/office/drawing/2014/main" val="3409758323"/>
                  </a:ext>
                </a:extLst>
              </a:tr>
              <a:tr h="370840">
                <a:tc>
                  <a:txBody>
                    <a:bodyPr/>
                    <a:lstStyle/>
                    <a:p>
                      <a:r>
                        <a:rPr lang="en-AU" dirty="0"/>
                        <a:t>18-19</a:t>
                      </a:r>
                    </a:p>
                  </a:txBody>
                  <a:tcPr/>
                </a:tc>
                <a:tc>
                  <a:txBody>
                    <a:bodyPr/>
                    <a:lstStyle/>
                    <a:p>
                      <a:r>
                        <a:rPr lang="en-AU" dirty="0"/>
                        <a:t>Bid your longest suit at the 1 level</a:t>
                      </a:r>
                    </a:p>
                  </a:txBody>
                  <a:tcPr/>
                </a:tc>
                <a:tc>
                  <a:txBody>
                    <a:bodyPr/>
                    <a:lstStyle/>
                    <a:p>
                      <a:r>
                        <a:rPr lang="en-AU" dirty="0"/>
                        <a:t>2NT</a:t>
                      </a:r>
                    </a:p>
                  </a:txBody>
                  <a:tcPr/>
                </a:tc>
                <a:extLst>
                  <a:ext uri="{0D108BD9-81ED-4DB2-BD59-A6C34878D82A}">
                    <a16:rowId xmlns:a16="http://schemas.microsoft.com/office/drawing/2014/main" val="3914321784"/>
                  </a:ext>
                </a:extLst>
              </a:tr>
              <a:tr h="370840">
                <a:tc>
                  <a:txBody>
                    <a:bodyPr/>
                    <a:lstStyle/>
                    <a:p>
                      <a:r>
                        <a:rPr lang="en-AU" dirty="0"/>
                        <a:t>20-21</a:t>
                      </a:r>
                    </a:p>
                  </a:txBody>
                  <a:tcPr/>
                </a:tc>
                <a:tc>
                  <a:txBody>
                    <a:bodyPr/>
                    <a:lstStyle/>
                    <a:p>
                      <a:r>
                        <a:rPr lang="en-AU" dirty="0"/>
                        <a:t>Week 8</a:t>
                      </a:r>
                    </a:p>
                  </a:txBody>
                  <a:tcPr/>
                </a:tc>
                <a:tc>
                  <a:txBody>
                    <a:bodyPr/>
                    <a:lstStyle/>
                    <a:p>
                      <a:endParaRPr lang="en-AU" dirty="0"/>
                    </a:p>
                  </a:txBody>
                  <a:tcPr/>
                </a:tc>
                <a:extLst>
                  <a:ext uri="{0D108BD9-81ED-4DB2-BD59-A6C34878D82A}">
                    <a16:rowId xmlns:a16="http://schemas.microsoft.com/office/drawing/2014/main" val="3020021203"/>
                  </a:ext>
                </a:extLst>
              </a:tr>
              <a:tr h="370840">
                <a:tc>
                  <a:txBody>
                    <a:bodyPr/>
                    <a:lstStyle/>
                    <a:p>
                      <a:r>
                        <a:rPr lang="en-AU" dirty="0"/>
                        <a:t>22+</a:t>
                      </a:r>
                    </a:p>
                  </a:txBody>
                  <a:tcPr/>
                </a:tc>
                <a:tc>
                  <a:txBody>
                    <a:bodyPr/>
                    <a:lstStyle/>
                    <a:p>
                      <a:r>
                        <a:rPr lang="en-AU" dirty="0"/>
                        <a:t>Week 8</a:t>
                      </a:r>
                    </a:p>
                  </a:txBody>
                  <a:tcPr/>
                </a:tc>
                <a:tc>
                  <a:txBody>
                    <a:bodyPr/>
                    <a:lstStyle/>
                    <a:p>
                      <a:endParaRPr lang="en-AU" dirty="0"/>
                    </a:p>
                  </a:txBody>
                  <a:tcPr/>
                </a:tc>
                <a:extLst>
                  <a:ext uri="{0D108BD9-81ED-4DB2-BD59-A6C34878D82A}">
                    <a16:rowId xmlns:a16="http://schemas.microsoft.com/office/drawing/2014/main" val="451661019"/>
                  </a:ext>
                </a:extLst>
              </a:tr>
            </a:tbl>
          </a:graphicData>
        </a:graphic>
      </p:graphicFrame>
      <p:sp>
        <p:nvSpPr>
          <p:cNvPr id="9" name="TextBox 8">
            <a:extLst>
              <a:ext uri="{FF2B5EF4-FFF2-40B4-BE49-F238E27FC236}">
                <a16:creationId xmlns:a16="http://schemas.microsoft.com/office/drawing/2014/main" id="{1DA1CB6A-ECA0-C4F1-E3DF-3297CB762947}"/>
              </a:ext>
            </a:extLst>
          </p:cNvPr>
          <p:cNvSpPr txBox="1"/>
          <p:nvPr/>
        </p:nvSpPr>
        <p:spPr>
          <a:xfrm>
            <a:off x="1167884" y="4617847"/>
            <a:ext cx="2713236"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What do you open with these hands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b="1" dirty="0">
                <a:solidFill>
                  <a:prstClr val="black"/>
                </a:solidFill>
                <a:latin typeface="Calibri" panose="020F0502020204030204"/>
              </a:rPr>
              <a:t> 55. 5.1</a:t>
            </a:r>
            <a:r>
              <a:rPr lang="en-AU" dirty="0">
                <a:solidFill>
                  <a:prstClr val="black"/>
                </a:solidFill>
                <a:latin typeface="Calibri" panose="020F0502020204030204"/>
              </a:rPr>
              <a:t>)</a:t>
            </a:r>
          </a:p>
        </p:txBody>
      </p:sp>
      <p:graphicFrame>
        <p:nvGraphicFramePr>
          <p:cNvPr id="11" name="Table 10">
            <a:extLst>
              <a:ext uri="{FF2B5EF4-FFF2-40B4-BE49-F238E27FC236}">
                <a16:creationId xmlns:a16="http://schemas.microsoft.com/office/drawing/2014/main" id="{65B5C75D-4AD0-335F-789C-82C1A4188E23}"/>
              </a:ext>
            </a:extLst>
          </p:cNvPr>
          <p:cNvGraphicFramePr>
            <a:graphicFrameLocks noGrp="1"/>
          </p:cNvGraphicFramePr>
          <p:nvPr/>
        </p:nvGraphicFramePr>
        <p:xfrm>
          <a:off x="3881120" y="4450797"/>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7 6 4 2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7</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7</a:t>
                      </a:r>
                      <a:endParaRPr lang="en-AU" sz="1800" dirty="0">
                        <a:latin typeface="+mn-lt"/>
                      </a:endParaRPr>
                    </a:p>
                  </a:txBody>
                  <a:tcPr/>
                </a:tc>
                <a:tc>
                  <a:txBody>
                    <a:bodyPr/>
                    <a:lstStyle/>
                    <a:p>
                      <a:r>
                        <a:rPr lang="en-AU" sz="1800" dirty="0">
                          <a:latin typeface="+mn-lt"/>
                          <a:cs typeface="Arial" panose="020B0604020202020204" pitchFamily="34" charset="0"/>
                        </a:rPr>
                        <a:t>♠ 8 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Q</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9 8</a:t>
                      </a:r>
                    </a:p>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8 4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7</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9 6 5 4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10 3</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3 2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2" name="TextBox 11">
            <a:extLst>
              <a:ext uri="{FF2B5EF4-FFF2-40B4-BE49-F238E27FC236}">
                <a16:creationId xmlns:a16="http://schemas.microsoft.com/office/drawing/2014/main" id="{F6533E10-36AD-6621-B895-41CE31E8F93B}"/>
              </a:ext>
            </a:extLst>
          </p:cNvPr>
          <p:cNvSpPr txBox="1"/>
          <p:nvPr/>
        </p:nvSpPr>
        <p:spPr>
          <a:xfrm>
            <a:off x="1184138" y="5971212"/>
            <a:ext cx="1662186" cy="369332"/>
          </a:xfrm>
          <a:prstGeom prst="rect">
            <a:avLst/>
          </a:prstGeom>
          <a:noFill/>
        </p:spPr>
        <p:txBody>
          <a:bodyPr wrap="none" rtlCol="0">
            <a:spAutoFit/>
          </a:bodyPr>
          <a:lstStyle/>
          <a:p>
            <a:r>
              <a:rPr lang="en-AU" dirty="0"/>
              <a:t>Any questions ?</a:t>
            </a:r>
          </a:p>
        </p:txBody>
      </p:sp>
      <p:sp>
        <p:nvSpPr>
          <p:cNvPr id="10" name="TextBox 9">
            <a:extLst>
              <a:ext uri="{FF2B5EF4-FFF2-40B4-BE49-F238E27FC236}">
                <a16:creationId xmlns:a16="http://schemas.microsoft.com/office/drawing/2014/main" id="{77DB474E-6A80-D2DA-EC83-67B8BBD957EF}"/>
              </a:ext>
            </a:extLst>
          </p:cNvPr>
          <p:cNvSpPr txBox="1"/>
          <p:nvPr/>
        </p:nvSpPr>
        <p:spPr>
          <a:xfrm>
            <a:off x="8007828" y="1024808"/>
            <a:ext cx="3592813" cy="2123658"/>
          </a:xfrm>
          <a:prstGeom prst="rect">
            <a:avLst/>
          </a:prstGeom>
          <a:noFill/>
        </p:spPr>
        <p:txBody>
          <a:bodyPr wrap="square" rtlCol="0">
            <a:spAutoFit/>
          </a:bodyPr>
          <a:lstStyle/>
          <a:p>
            <a:r>
              <a:rPr lang="en-AU" sz="2400" b="1" dirty="0"/>
              <a:t>Balanced hands:</a:t>
            </a:r>
          </a:p>
          <a:p>
            <a:pPr marL="285750" indent="-285750">
              <a:buFontTx/>
              <a:buChar char="-"/>
            </a:pPr>
            <a:r>
              <a:rPr lang="en-AU" dirty="0"/>
              <a:t>No voids</a:t>
            </a:r>
          </a:p>
          <a:p>
            <a:pPr marL="285750" indent="-285750">
              <a:buFontTx/>
              <a:buChar char="-"/>
            </a:pPr>
            <a:r>
              <a:rPr lang="en-AU" dirty="0"/>
              <a:t>No singletons</a:t>
            </a:r>
          </a:p>
          <a:p>
            <a:pPr marL="285750" indent="-285750">
              <a:buFontTx/>
              <a:buChar char="-"/>
            </a:pPr>
            <a:r>
              <a:rPr lang="en-AU" dirty="0"/>
              <a:t>No more than one doubleton</a:t>
            </a:r>
          </a:p>
          <a:p>
            <a:endParaRPr lang="en-AU" dirty="0"/>
          </a:p>
          <a:p>
            <a:r>
              <a:rPr lang="en-AU" dirty="0"/>
              <a:t>Possible shapes:</a:t>
            </a:r>
          </a:p>
          <a:p>
            <a:r>
              <a:rPr lang="en-AU" dirty="0"/>
              <a:t>4333; 4432 and 5332</a:t>
            </a:r>
          </a:p>
        </p:txBody>
      </p:sp>
    </p:spTree>
    <p:extLst>
      <p:ext uri="{BB962C8B-B14F-4D97-AF65-F5344CB8AC3E}">
        <p14:creationId xmlns:p14="http://schemas.microsoft.com/office/powerpoint/2010/main" val="1893747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F7752C3-6EE6-9088-75EF-89ED75C12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B9C8-AE33-4EFA-AB9E-508D3FBB6D37}"/>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Quizzes</a:t>
            </a:r>
            <a:endParaRPr lang="en-AU" sz="2800" dirty="0"/>
          </a:p>
        </p:txBody>
      </p:sp>
      <p:pic>
        <p:nvPicPr>
          <p:cNvPr id="4" name="Picture 3">
            <a:extLst>
              <a:ext uri="{FF2B5EF4-FFF2-40B4-BE49-F238E27FC236}">
                <a16:creationId xmlns:a16="http://schemas.microsoft.com/office/drawing/2014/main" id="{E7B61464-4AB9-BE46-3B1E-B019CFAC06BF}"/>
              </a:ext>
            </a:extLst>
          </p:cNvPr>
          <p:cNvPicPr>
            <a:picLocks noChangeAspect="1"/>
          </p:cNvPicPr>
          <p:nvPr/>
        </p:nvPicPr>
        <p:blipFill>
          <a:blip r:embed="rId3"/>
          <a:stretch>
            <a:fillRect/>
          </a:stretch>
        </p:blipFill>
        <p:spPr>
          <a:xfrm>
            <a:off x="11657517" y="1729592"/>
            <a:ext cx="449619" cy="3398815"/>
          </a:xfrm>
          <a:prstGeom prst="rect">
            <a:avLst/>
          </a:prstGeom>
        </p:spPr>
      </p:pic>
      <p:sp>
        <p:nvSpPr>
          <p:cNvPr id="5" name="TextBox 4">
            <a:extLst>
              <a:ext uri="{FF2B5EF4-FFF2-40B4-BE49-F238E27FC236}">
                <a16:creationId xmlns:a16="http://schemas.microsoft.com/office/drawing/2014/main" id="{5960D902-21B5-2DD4-B80D-EE71890DBA49}"/>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graphicFrame>
        <p:nvGraphicFramePr>
          <p:cNvPr id="8" name="Table 7">
            <a:extLst>
              <a:ext uri="{FF2B5EF4-FFF2-40B4-BE49-F238E27FC236}">
                <a16:creationId xmlns:a16="http://schemas.microsoft.com/office/drawing/2014/main" id="{66A19BDF-02BA-C3DA-EDB5-CFD04D8AACC2}"/>
              </a:ext>
            </a:extLst>
          </p:cNvPr>
          <p:cNvGraphicFramePr>
            <a:graphicFrameLocks noGrp="1"/>
          </p:cNvGraphicFramePr>
          <p:nvPr>
            <p:extLst>
              <p:ext uri="{D42A27DB-BD31-4B8C-83A1-F6EECF244321}">
                <p14:modId xmlns:p14="http://schemas.microsoft.com/office/powerpoint/2010/main" val="1756670649"/>
              </p:ext>
            </p:extLst>
          </p:nvPr>
        </p:nvGraphicFramePr>
        <p:xfrm>
          <a:off x="5457343" y="812909"/>
          <a:ext cx="2344610" cy="1478280"/>
        </p:xfrm>
        <a:graphic>
          <a:graphicData uri="http://schemas.openxmlformats.org/drawingml/2006/table">
            <a:tbl>
              <a:tblPr firstRow="1" bandRow="1">
                <a:tableStyleId>{5C22544A-7EE6-4342-B048-85BDC9FD1C3A}</a:tableStyleId>
              </a:tblPr>
              <a:tblGrid>
                <a:gridCol w="1251305">
                  <a:extLst>
                    <a:ext uri="{9D8B030D-6E8A-4147-A177-3AD203B41FA5}">
                      <a16:colId xmlns:a16="http://schemas.microsoft.com/office/drawing/2014/main" val="3537582556"/>
                    </a:ext>
                  </a:extLst>
                </a:gridCol>
                <a:gridCol w="1093305">
                  <a:extLst>
                    <a:ext uri="{9D8B030D-6E8A-4147-A177-3AD203B41FA5}">
                      <a16:colId xmlns:a16="http://schemas.microsoft.com/office/drawing/2014/main" val="142826992"/>
                    </a:ext>
                  </a:extLst>
                </a:gridCol>
              </a:tblGrid>
              <a:tr h="333528">
                <a:tc>
                  <a:txBody>
                    <a:bodyPr/>
                    <a:lstStyle/>
                    <a:p>
                      <a:r>
                        <a:rPr lang="en-AU" dirty="0"/>
                        <a:t>HCP range</a:t>
                      </a:r>
                    </a:p>
                  </a:txBody>
                  <a:tcPr/>
                </a:tc>
                <a:tc>
                  <a:txBody>
                    <a:bodyPr/>
                    <a:lstStyle/>
                    <a:p>
                      <a:r>
                        <a:rPr lang="en-AU" dirty="0"/>
                        <a:t>Bid</a:t>
                      </a:r>
                    </a:p>
                  </a:txBody>
                  <a:tcPr/>
                </a:tc>
                <a:extLst>
                  <a:ext uri="{0D108BD9-81ED-4DB2-BD59-A6C34878D82A}">
                    <a16:rowId xmlns:a16="http://schemas.microsoft.com/office/drawing/2014/main" val="4180828440"/>
                  </a:ext>
                </a:extLst>
              </a:tr>
              <a:tr h="370840">
                <a:tc>
                  <a:txBody>
                    <a:bodyPr/>
                    <a:lstStyle/>
                    <a:p>
                      <a:r>
                        <a:rPr lang="en-AU" dirty="0"/>
                        <a:t>0-7</a:t>
                      </a:r>
                    </a:p>
                  </a:txBody>
                  <a:tcPr/>
                </a:tc>
                <a:tc>
                  <a:txBody>
                    <a:bodyPr/>
                    <a:lstStyle/>
                    <a:p>
                      <a:r>
                        <a:rPr lang="en-AU" dirty="0"/>
                        <a:t>Pass</a:t>
                      </a:r>
                    </a:p>
                  </a:txBody>
                  <a:tcPr/>
                </a:tc>
                <a:extLst>
                  <a:ext uri="{0D108BD9-81ED-4DB2-BD59-A6C34878D82A}">
                    <a16:rowId xmlns:a16="http://schemas.microsoft.com/office/drawing/2014/main" val="3305242579"/>
                  </a:ext>
                </a:extLst>
              </a:tr>
              <a:tr h="370840">
                <a:tc>
                  <a:txBody>
                    <a:bodyPr/>
                    <a:lstStyle/>
                    <a:p>
                      <a:r>
                        <a:rPr lang="en-AU" dirty="0"/>
                        <a:t>8-9 (invite)</a:t>
                      </a:r>
                    </a:p>
                  </a:txBody>
                  <a:tcPr/>
                </a:tc>
                <a:tc>
                  <a:txBody>
                    <a:bodyPr/>
                    <a:lstStyle/>
                    <a:p>
                      <a:r>
                        <a:rPr lang="en-AU" dirty="0"/>
                        <a:t>2NT</a:t>
                      </a:r>
                    </a:p>
                  </a:txBody>
                  <a:tcPr/>
                </a:tc>
                <a:extLst>
                  <a:ext uri="{0D108BD9-81ED-4DB2-BD59-A6C34878D82A}">
                    <a16:rowId xmlns:a16="http://schemas.microsoft.com/office/drawing/2014/main" val="3409758323"/>
                  </a:ext>
                </a:extLst>
              </a:tr>
              <a:tr h="370840">
                <a:tc>
                  <a:txBody>
                    <a:bodyPr/>
                    <a:lstStyle/>
                    <a:p>
                      <a:r>
                        <a:rPr lang="en-AU" dirty="0"/>
                        <a:t>10+</a:t>
                      </a:r>
                    </a:p>
                  </a:txBody>
                  <a:tcPr/>
                </a:tc>
                <a:tc>
                  <a:txBody>
                    <a:bodyPr/>
                    <a:lstStyle/>
                    <a:p>
                      <a:r>
                        <a:rPr lang="en-AU" dirty="0"/>
                        <a:t>3NT</a:t>
                      </a:r>
                    </a:p>
                  </a:txBody>
                  <a:tcPr/>
                </a:tc>
                <a:extLst>
                  <a:ext uri="{0D108BD9-81ED-4DB2-BD59-A6C34878D82A}">
                    <a16:rowId xmlns:a16="http://schemas.microsoft.com/office/drawing/2014/main" val="3914321784"/>
                  </a:ext>
                </a:extLst>
              </a:tr>
            </a:tbl>
          </a:graphicData>
        </a:graphic>
      </p:graphicFrame>
      <p:sp>
        <p:nvSpPr>
          <p:cNvPr id="9" name="TextBox 8">
            <a:extLst>
              <a:ext uri="{FF2B5EF4-FFF2-40B4-BE49-F238E27FC236}">
                <a16:creationId xmlns:a16="http://schemas.microsoft.com/office/drawing/2014/main" id="{494003E6-644A-450A-9702-9BB150E38B14}"/>
              </a:ext>
            </a:extLst>
          </p:cNvPr>
          <p:cNvSpPr txBox="1"/>
          <p:nvPr/>
        </p:nvSpPr>
        <p:spPr>
          <a:xfrm>
            <a:off x="2134937" y="1083388"/>
            <a:ext cx="3235059"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Responding to opener’s 1NT opening call (15-17 HCP) with a balanced hand:</a:t>
            </a:r>
          </a:p>
        </p:txBody>
      </p:sp>
      <p:graphicFrame>
        <p:nvGraphicFramePr>
          <p:cNvPr id="6" name="Table 5">
            <a:extLst>
              <a:ext uri="{FF2B5EF4-FFF2-40B4-BE49-F238E27FC236}">
                <a16:creationId xmlns:a16="http://schemas.microsoft.com/office/drawing/2014/main" id="{95622F72-ADBE-330F-4950-278F8563E07A}"/>
              </a:ext>
            </a:extLst>
          </p:cNvPr>
          <p:cNvGraphicFramePr>
            <a:graphicFrameLocks noGrp="1"/>
          </p:cNvGraphicFramePr>
          <p:nvPr>
            <p:extLst>
              <p:ext uri="{D42A27DB-BD31-4B8C-83A1-F6EECF244321}">
                <p14:modId xmlns:p14="http://schemas.microsoft.com/office/powerpoint/2010/main" val="489942185"/>
              </p:ext>
            </p:extLst>
          </p:nvPr>
        </p:nvGraphicFramePr>
        <p:xfrm>
          <a:off x="501266" y="2673943"/>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9 6 3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7 2</a:t>
                      </a:r>
                    </a:p>
                    <a:p>
                      <a:r>
                        <a:rPr lang="en-AU" sz="1800" dirty="0">
                          <a:latin typeface="+mn-lt"/>
                          <a:cs typeface="Arial" panose="020B0604020202020204" pitchFamily="34" charset="0"/>
                        </a:rPr>
                        <a:t>♣ 8 5 4</a:t>
                      </a:r>
                      <a:endParaRPr lang="en-AU" sz="1800" dirty="0">
                        <a:latin typeface="+mn-lt"/>
                      </a:endParaRPr>
                    </a:p>
                  </a:txBody>
                  <a:tcPr/>
                </a:tc>
                <a:tc>
                  <a:txBody>
                    <a:bodyPr/>
                    <a:lstStyle/>
                    <a:p>
                      <a:r>
                        <a:rPr lang="en-AU" sz="1800" dirty="0">
                          <a:latin typeface="+mn-lt"/>
                          <a:cs typeface="Arial" panose="020B0604020202020204" pitchFamily="34" charset="0"/>
                        </a:rPr>
                        <a:t>♠ 9 7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7 6 3</a:t>
                      </a:r>
                    </a:p>
                    <a:p>
                      <a:r>
                        <a:rPr lang="en-AU" sz="1800" dirty="0">
                          <a:latin typeface="+mn-lt"/>
                          <a:cs typeface="Arial" panose="020B0604020202020204" pitchFamily="34" charset="0"/>
                        </a:rPr>
                        <a:t>♣ 9 5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6 2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8 4</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9 3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9 8 7 2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8 5</a:t>
                      </a:r>
                    </a:p>
                    <a:p>
                      <a:r>
                        <a:rPr lang="en-AU" sz="1800" dirty="0">
                          <a:latin typeface="+mn-lt"/>
                          <a:cs typeface="Arial" panose="020B0604020202020204" pitchFamily="34" charset="0"/>
                        </a:rPr>
                        <a:t>♣ 7 6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0" name="TextBox 9">
            <a:extLst>
              <a:ext uri="{FF2B5EF4-FFF2-40B4-BE49-F238E27FC236}">
                <a16:creationId xmlns:a16="http://schemas.microsoft.com/office/drawing/2014/main" id="{DB9D2E1B-7739-C8CF-E709-C8C78C90B4DB}"/>
              </a:ext>
            </a:extLst>
          </p:cNvPr>
          <p:cNvSpPr txBox="1"/>
          <p:nvPr/>
        </p:nvSpPr>
        <p:spPr>
          <a:xfrm>
            <a:off x="7045352" y="3305093"/>
            <a:ext cx="3187641"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1NT how do you respond with these hands?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57. 5.2</a:t>
            </a:r>
            <a:r>
              <a:rPr lang="en-AU" dirty="0">
                <a:solidFill>
                  <a:prstClr val="black"/>
                </a:solidFill>
                <a:latin typeface="Calibri" panose="020F0502020204030204"/>
              </a:rPr>
              <a:t>)</a:t>
            </a:r>
          </a:p>
        </p:txBody>
      </p:sp>
      <p:sp>
        <p:nvSpPr>
          <p:cNvPr id="11" name="TextBox 10">
            <a:extLst>
              <a:ext uri="{FF2B5EF4-FFF2-40B4-BE49-F238E27FC236}">
                <a16:creationId xmlns:a16="http://schemas.microsoft.com/office/drawing/2014/main" id="{F63A9C3C-631C-47AC-3DBE-6BB2EA65D9E7}"/>
              </a:ext>
            </a:extLst>
          </p:cNvPr>
          <p:cNvSpPr txBox="1"/>
          <p:nvPr/>
        </p:nvSpPr>
        <p:spPr>
          <a:xfrm>
            <a:off x="326200" y="4932417"/>
            <a:ext cx="2936245"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Partner opens 1</a:t>
            </a:r>
            <a:r>
              <a:rPr lang="en-AU" sz="1800" dirty="0">
                <a:latin typeface="+mn-lt"/>
                <a:cs typeface="Arial" panose="020B0604020202020204" pitchFamily="34" charset="0"/>
              </a:rPr>
              <a:t>♣, you bid 1</a:t>
            </a:r>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and partner rebids 1NT.  What do you bid now</a:t>
            </a:r>
            <a:r>
              <a:rPr lang="en-AU" dirty="0">
                <a:solidFill>
                  <a:prstClr val="black"/>
                </a:solidFill>
                <a:latin typeface="Calibri" panose="020F0502020204030204"/>
              </a:rPr>
              <a:t>?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60 #3</a:t>
            </a:r>
            <a:r>
              <a:rPr lang="en-AU" dirty="0">
                <a:solidFill>
                  <a:prstClr val="black"/>
                </a:solidFill>
                <a:latin typeface="Calibri" panose="020F0502020204030204"/>
              </a:rPr>
              <a:t>)</a:t>
            </a:r>
          </a:p>
        </p:txBody>
      </p:sp>
      <p:graphicFrame>
        <p:nvGraphicFramePr>
          <p:cNvPr id="12" name="Table 11">
            <a:extLst>
              <a:ext uri="{FF2B5EF4-FFF2-40B4-BE49-F238E27FC236}">
                <a16:creationId xmlns:a16="http://schemas.microsoft.com/office/drawing/2014/main" id="{CF57948D-5289-40E9-1294-5D874158F1C6}"/>
              </a:ext>
            </a:extLst>
          </p:cNvPr>
          <p:cNvGraphicFramePr>
            <a:graphicFrameLocks noGrp="1"/>
          </p:cNvGraphicFramePr>
          <p:nvPr>
            <p:extLst>
              <p:ext uri="{D42A27DB-BD31-4B8C-83A1-F6EECF244321}">
                <p14:modId xmlns:p14="http://schemas.microsoft.com/office/powerpoint/2010/main" val="3435700502"/>
              </p:ext>
            </p:extLst>
          </p:nvPr>
        </p:nvGraphicFramePr>
        <p:xfrm>
          <a:off x="3474720" y="4895648"/>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147893">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4 3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9 3 2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7</a:t>
                      </a:r>
                    </a:p>
                    <a:p>
                      <a:r>
                        <a:rPr lang="en-AU" sz="1800" dirty="0">
                          <a:latin typeface="+mn-lt"/>
                          <a:cs typeface="Arial" panose="020B0604020202020204" pitchFamily="34" charset="0"/>
                        </a:rPr>
                        <a:t>♣ 10 6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10 7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4 3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10</a:t>
                      </a:r>
                    </a:p>
                    <a:p>
                      <a:r>
                        <a:rPr lang="en-AU" sz="1800" dirty="0">
                          <a:latin typeface="+mn-lt"/>
                          <a:cs typeface="Arial" panose="020B0604020202020204" pitchFamily="34" charset="0"/>
                        </a:rPr>
                        <a:t>♣ 9 8 3</a:t>
                      </a:r>
                      <a:endParaRPr lang="en-AU" sz="1800" dirty="0">
                        <a:latin typeface="+mn-lt"/>
                      </a:endParaRPr>
                    </a:p>
                  </a:txBody>
                  <a:tcPr/>
                </a:tc>
                <a:tc>
                  <a:txBody>
                    <a:bodyPr/>
                    <a:lstStyle/>
                    <a:p>
                      <a:r>
                        <a:rPr lang="en-AU" sz="1800" dirty="0">
                          <a:latin typeface="+mn-lt"/>
                          <a:cs typeface="Arial" panose="020B0604020202020204" pitchFamily="34" charset="0"/>
                        </a:rPr>
                        <a:t>♠ 5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8 7 6 2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7 2</a:t>
                      </a:r>
                    </a:p>
                    <a:p>
                      <a:r>
                        <a:rPr lang="en-AU" sz="1800" dirty="0">
                          <a:latin typeface="+mn-lt"/>
                          <a:cs typeface="Arial" panose="020B0604020202020204" pitchFamily="34" charset="0"/>
                        </a:rPr>
                        <a:t>♣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K  </a:t>
                      </a:r>
                      <a:r>
                        <a:rPr lang="en-AU" sz="1800" dirty="0">
                          <a:latin typeface="+mn-lt"/>
                          <a:cs typeface="Arial" panose="020B0604020202020204" pitchFamily="34" charset="0"/>
                        </a:rPr>
                        <a:t>9 7 3 2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a:t>
                      </a:r>
                    </a:p>
                    <a:p>
                      <a:r>
                        <a:rPr lang="en-AU" sz="1800" dirty="0">
                          <a:latin typeface="+mn-lt"/>
                          <a:cs typeface="Arial" panose="020B0604020202020204" pitchFamily="34" charset="0"/>
                        </a:rPr>
                        <a:t>♣ </a:t>
                      </a:r>
                      <a:r>
                        <a:rPr lang="en-AU" sz="1800" b="1" dirty="0">
                          <a:latin typeface="+mn-lt"/>
                          <a:cs typeface="Arial" panose="020B0604020202020204" pitchFamily="34" charset="0"/>
                        </a:rPr>
                        <a:t>Q </a:t>
                      </a:r>
                      <a:r>
                        <a:rPr lang="en-AU" sz="1800" dirty="0">
                          <a:latin typeface="+mn-lt"/>
                          <a:cs typeface="Arial" panose="020B0604020202020204" pitchFamily="34" charset="0"/>
                        </a:rPr>
                        <a:t> 10 2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3" name="Table 2">
            <a:extLst>
              <a:ext uri="{FF2B5EF4-FFF2-40B4-BE49-F238E27FC236}">
                <a16:creationId xmlns:a16="http://schemas.microsoft.com/office/drawing/2014/main" id="{1BD9A993-E606-5539-60D9-E304685B8A3E}"/>
              </a:ext>
            </a:extLst>
          </p:cNvPr>
          <p:cNvGraphicFramePr>
            <a:graphicFrameLocks noGrp="1"/>
          </p:cNvGraphicFramePr>
          <p:nvPr>
            <p:extLst>
              <p:ext uri="{D42A27DB-BD31-4B8C-83A1-F6EECF244321}">
                <p14:modId xmlns:p14="http://schemas.microsoft.com/office/powerpoint/2010/main" val="2983127268"/>
              </p:ext>
            </p:extLst>
          </p:nvPr>
        </p:nvGraphicFramePr>
        <p:xfrm>
          <a:off x="7976646" y="767200"/>
          <a:ext cx="2823839" cy="2083420"/>
        </p:xfrm>
        <a:graphic>
          <a:graphicData uri="http://schemas.openxmlformats.org/drawingml/2006/table">
            <a:tbl>
              <a:tblPr/>
              <a:tblGrid>
                <a:gridCol w="682339">
                  <a:extLst>
                    <a:ext uri="{9D8B030D-6E8A-4147-A177-3AD203B41FA5}">
                      <a16:colId xmlns:a16="http://schemas.microsoft.com/office/drawing/2014/main" val="415989446"/>
                    </a:ext>
                  </a:extLst>
                </a:gridCol>
                <a:gridCol w="535375">
                  <a:extLst>
                    <a:ext uri="{9D8B030D-6E8A-4147-A177-3AD203B41FA5}">
                      <a16:colId xmlns:a16="http://schemas.microsoft.com/office/drawing/2014/main" val="4093466044"/>
                    </a:ext>
                  </a:extLst>
                </a:gridCol>
                <a:gridCol w="535375">
                  <a:extLst>
                    <a:ext uri="{9D8B030D-6E8A-4147-A177-3AD203B41FA5}">
                      <a16:colId xmlns:a16="http://schemas.microsoft.com/office/drawing/2014/main" val="874229568"/>
                    </a:ext>
                  </a:extLst>
                </a:gridCol>
                <a:gridCol w="535375">
                  <a:extLst>
                    <a:ext uri="{9D8B030D-6E8A-4147-A177-3AD203B41FA5}">
                      <a16:colId xmlns:a16="http://schemas.microsoft.com/office/drawing/2014/main" val="960968790"/>
                    </a:ext>
                  </a:extLst>
                </a:gridCol>
                <a:gridCol w="535375">
                  <a:extLst>
                    <a:ext uri="{9D8B030D-6E8A-4147-A177-3AD203B41FA5}">
                      <a16:colId xmlns:a16="http://schemas.microsoft.com/office/drawing/2014/main" val="3962702362"/>
                    </a:ext>
                  </a:extLst>
                </a:gridCol>
              </a:tblGrid>
              <a:tr h="520855">
                <a:tc>
                  <a:txBody>
                    <a:bodyPr/>
                    <a:lstStyle/>
                    <a:p>
                      <a:pPr algn="ctr" fontAlgn="ctr"/>
                      <a:r>
                        <a:rPr lang="en-AU" sz="2400" b="0" i="0" u="none" strike="noStrike">
                          <a:solidFill>
                            <a:srgbClr val="000000"/>
                          </a:solidFill>
                          <a:effectLst/>
                          <a:latin typeface="+mn-lt"/>
                        </a:rPr>
                        <a:t> </a:t>
                      </a:r>
                    </a:p>
                  </a:txBody>
                  <a:tcPr marL="7620" marR="7620" marT="7620" marB="0" anchor="ctr">
                    <a:lnL>
                      <a:noFill/>
                    </a:lnL>
                    <a:lnR w="12700" cap="flat" cmpd="sng" algn="ctr">
                      <a:solidFill>
                        <a:srgbClr val="00B050"/>
                      </a:solidFill>
                      <a:prstDash val="solid"/>
                      <a:round/>
                      <a:headEnd type="none" w="med" len="med"/>
                      <a:tailEnd type="none" w="med" len="med"/>
                    </a:lnR>
                    <a:lnT>
                      <a:noFill/>
                    </a:lnT>
                    <a:lnB w="6350" cap="flat" cmpd="sng" algn="ctr">
                      <a:solidFill>
                        <a:srgbClr val="00B050"/>
                      </a:solidFill>
                      <a:prstDash val="solid"/>
                      <a:round/>
                      <a:headEnd type="none" w="med" len="med"/>
                      <a:tailEnd type="none" w="med" len="med"/>
                    </a:lnB>
                    <a:noFill/>
                  </a:tcPr>
                </a:tc>
                <a:tc>
                  <a:txBody>
                    <a:bodyPr/>
                    <a:lstStyle/>
                    <a:p>
                      <a:pPr algn="ctr" fontAlgn="ctr"/>
                      <a:r>
                        <a:rPr lang="en-AU" sz="2400" b="0" i="0" u="none" strike="noStrike" dirty="0">
                          <a:solidFill>
                            <a:srgbClr val="000000"/>
                          </a:solidFill>
                          <a:effectLst/>
                          <a:latin typeface="+mn-lt"/>
                        </a:rPr>
                        <a:t>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8</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9</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10</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9050" cap="flat" cmpd="sng" algn="ctr">
                      <a:solidFill>
                        <a:srgbClr val="0070C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extLst>
                  <a:ext uri="{0D108BD9-81ED-4DB2-BD59-A6C34878D82A}">
                    <a16:rowId xmlns:a16="http://schemas.microsoft.com/office/drawing/2014/main" val="2488453816"/>
                  </a:ext>
                </a:extLst>
              </a:tr>
              <a:tr h="520855">
                <a:tc>
                  <a:txBody>
                    <a:bodyPr/>
                    <a:lstStyle/>
                    <a:p>
                      <a:pPr algn="ctr" fontAlgn="ctr"/>
                      <a:r>
                        <a:rPr lang="en-AU" sz="2400" b="0" i="0" u="none" strike="noStrike" dirty="0">
                          <a:solidFill>
                            <a:srgbClr val="000000"/>
                          </a:solidFill>
                          <a:effectLst/>
                          <a:latin typeface="+mn-lt"/>
                        </a:rPr>
                        <a:t>15</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22</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383869845"/>
                  </a:ext>
                </a:extLst>
              </a:tr>
              <a:tr h="520855">
                <a:tc>
                  <a:txBody>
                    <a:bodyPr/>
                    <a:lstStyle/>
                    <a:p>
                      <a:pPr algn="ctr" fontAlgn="ctr"/>
                      <a:r>
                        <a:rPr lang="en-AU" sz="2400" b="0" i="0" u="none" strike="noStrike" dirty="0">
                          <a:solidFill>
                            <a:srgbClr val="000000"/>
                          </a:solidFill>
                          <a:effectLst/>
                          <a:latin typeface="+mn-lt"/>
                        </a:rPr>
                        <a:t>16</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23</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99CC"/>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838641773"/>
                  </a:ext>
                </a:extLst>
              </a:tr>
              <a:tr h="520855">
                <a:tc>
                  <a:txBody>
                    <a:bodyPr/>
                    <a:lstStyle/>
                    <a:p>
                      <a:pPr algn="ctr" fontAlgn="ctr"/>
                      <a:r>
                        <a:rPr lang="en-AU" sz="2400" b="0" i="0" u="none" strike="noStrike" dirty="0">
                          <a:solidFill>
                            <a:srgbClr val="000000"/>
                          </a:solidFill>
                          <a:effectLst/>
                          <a:latin typeface="+mn-lt"/>
                        </a:rPr>
                        <a:t>17</a:t>
                      </a:r>
                    </a:p>
                  </a:txBody>
                  <a:tcPr marL="7620" marR="7620" marT="7620" marB="0" anchor="ctr">
                    <a:lnL w="19050" cap="flat" cmpd="sng" algn="ctr">
                      <a:solidFill>
                        <a:srgbClr val="0070C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CCFF"/>
                    </a:solidFill>
                  </a:tcPr>
                </a:tc>
                <a:tc>
                  <a:txBody>
                    <a:bodyPr/>
                    <a:lstStyle/>
                    <a:p>
                      <a:pPr algn="ctr" fontAlgn="ctr"/>
                      <a:r>
                        <a:rPr lang="en-AU" sz="2400" b="0" i="0" u="none" strike="noStrike" dirty="0">
                          <a:solidFill>
                            <a:srgbClr val="000000"/>
                          </a:solidFill>
                          <a:effectLst/>
                          <a:latin typeface="+mn-lt"/>
                        </a:rPr>
                        <a:t>24</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FFCCCC"/>
                    </a:solidFill>
                  </a:tcPr>
                </a:tc>
                <a:tc>
                  <a:txBody>
                    <a:bodyPr/>
                    <a:lstStyle/>
                    <a:p>
                      <a:pPr algn="ctr" fontAlgn="ctr"/>
                      <a:r>
                        <a:rPr lang="en-AU" sz="2400" b="0" i="0" u="none" strike="noStrike" dirty="0">
                          <a:solidFill>
                            <a:srgbClr val="000000"/>
                          </a:solidFill>
                          <a:effectLst/>
                          <a:latin typeface="+mn-lt"/>
                        </a:rPr>
                        <a:t>25</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26</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tc>
                  <a:txBody>
                    <a:bodyPr/>
                    <a:lstStyle/>
                    <a:p>
                      <a:pPr algn="ctr" fontAlgn="ctr"/>
                      <a:r>
                        <a:rPr lang="en-AU" sz="2400" b="0" i="0" u="none" strike="noStrike" dirty="0">
                          <a:solidFill>
                            <a:srgbClr val="000000"/>
                          </a:solidFill>
                          <a:effectLst/>
                          <a:latin typeface="+mn-lt"/>
                        </a:rPr>
                        <a:t>27</a:t>
                      </a:r>
                    </a:p>
                  </a:txBody>
                  <a:tcPr marL="7620" marR="7620" marT="762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CCFFCC"/>
                    </a:solidFill>
                  </a:tcPr>
                </a:tc>
                <a:extLst>
                  <a:ext uri="{0D108BD9-81ED-4DB2-BD59-A6C34878D82A}">
                    <a16:rowId xmlns:a16="http://schemas.microsoft.com/office/drawing/2014/main" val="1180424440"/>
                  </a:ext>
                </a:extLst>
              </a:tr>
            </a:tbl>
          </a:graphicData>
        </a:graphic>
      </p:graphicFrame>
    </p:spTree>
    <p:extLst>
      <p:ext uri="{BB962C8B-B14F-4D97-AF65-F5344CB8AC3E}">
        <p14:creationId xmlns:p14="http://schemas.microsoft.com/office/powerpoint/2010/main" val="3285331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B497ED6-008F-D03F-A490-14D015E62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43146-5E9D-55EF-EAFF-AF7051F64F34}"/>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Overview</a:t>
            </a:r>
            <a:endParaRPr lang="en-AU" sz="2800" dirty="0"/>
          </a:p>
        </p:txBody>
      </p:sp>
      <p:sp>
        <p:nvSpPr>
          <p:cNvPr id="5" name="TextBox 4">
            <a:extLst>
              <a:ext uri="{FF2B5EF4-FFF2-40B4-BE49-F238E27FC236}">
                <a16:creationId xmlns:a16="http://schemas.microsoft.com/office/drawing/2014/main" id="{4020205E-E09B-3BC6-481D-FD1E8054A874}"/>
              </a:ext>
            </a:extLst>
          </p:cNvPr>
          <p:cNvSpPr txBox="1"/>
          <p:nvPr/>
        </p:nvSpPr>
        <p:spPr>
          <a:xfrm>
            <a:off x="-1" y="6488668"/>
            <a:ext cx="74662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1800" b="0" i="0" u="none" strike="noStrike" kern="1200" cap="none" spc="0" normalizeH="0" baseline="30000" noProof="0" dirty="0">
                <a:ln>
                  <a:noFill/>
                </a:ln>
                <a:solidFill>
                  <a:prstClr val="black"/>
                </a:solidFill>
                <a:effectLst/>
                <a:uLnTx/>
                <a:uFillTx/>
                <a:latin typeface="Calibri" panose="020F0502020204030204"/>
                <a:ea typeface="+mn-ea"/>
                <a:cs typeface="+mn-cs"/>
              </a:rPr>
              <a:t>1 </a:t>
            </a:r>
            <a:r>
              <a:rPr kumimoji="0" lang="en-AU" sz="1800" b="0" i="0" u="none" strike="noStrike" kern="1200" cap="none" spc="0" normalizeH="0" noProof="0" dirty="0">
                <a:ln>
                  <a:noFill/>
                </a:ln>
                <a:solidFill>
                  <a:prstClr val="black"/>
                </a:solidFill>
                <a:effectLst/>
                <a:uLnTx/>
                <a:uFillTx/>
                <a:latin typeface="Calibri" panose="020F0502020204030204"/>
                <a:ea typeface="+mn-ea"/>
                <a:cs typeface="+mn-cs"/>
              </a:rPr>
              <a:t>Or lowest biddable NT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13" name="Table 12">
            <a:extLst>
              <a:ext uri="{FF2B5EF4-FFF2-40B4-BE49-F238E27FC236}">
                <a16:creationId xmlns:a16="http://schemas.microsoft.com/office/drawing/2014/main" id="{13D86B72-DF05-AF71-9C83-31C0CECB0D0A}"/>
              </a:ext>
            </a:extLst>
          </p:cNvPr>
          <p:cNvGraphicFramePr>
            <a:graphicFrameLocks noGrp="1"/>
          </p:cNvGraphicFramePr>
          <p:nvPr>
            <p:extLst>
              <p:ext uri="{D42A27DB-BD31-4B8C-83A1-F6EECF244321}">
                <p14:modId xmlns:p14="http://schemas.microsoft.com/office/powerpoint/2010/main" val="660575370"/>
              </p:ext>
            </p:extLst>
          </p:nvPr>
        </p:nvGraphicFramePr>
        <p:xfrm>
          <a:off x="302005" y="1325461"/>
          <a:ext cx="11702640" cy="4941115"/>
        </p:xfrm>
        <a:graphic>
          <a:graphicData uri="http://schemas.openxmlformats.org/drawingml/2006/table">
            <a:tbl>
              <a:tblPr firstRow="1" firstCol="1" bandRow="1"/>
              <a:tblGrid>
                <a:gridCol w="627540">
                  <a:extLst>
                    <a:ext uri="{9D8B030D-6E8A-4147-A177-3AD203B41FA5}">
                      <a16:colId xmlns:a16="http://schemas.microsoft.com/office/drawing/2014/main" val="392300427"/>
                    </a:ext>
                  </a:extLst>
                </a:gridCol>
                <a:gridCol w="2020920">
                  <a:extLst>
                    <a:ext uri="{9D8B030D-6E8A-4147-A177-3AD203B41FA5}">
                      <a16:colId xmlns:a16="http://schemas.microsoft.com/office/drawing/2014/main" val="2294349699"/>
                    </a:ext>
                  </a:extLst>
                </a:gridCol>
                <a:gridCol w="728255">
                  <a:extLst>
                    <a:ext uri="{9D8B030D-6E8A-4147-A177-3AD203B41FA5}">
                      <a16:colId xmlns:a16="http://schemas.microsoft.com/office/drawing/2014/main" val="210150226"/>
                    </a:ext>
                  </a:extLst>
                </a:gridCol>
                <a:gridCol w="3511051">
                  <a:extLst>
                    <a:ext uri="{9D8B030D-6E8A-4147-A177-3AD203B41FA5}">
                      <a16:colId xmlns:a16="http://schemas.microsoft.com/office/drawing/2014/main" val="3658859883"/>
                    </a:ext>
                  </a:extLst>
                </a:gridCol>
                <a:gridCol w="469960">
                  <a:extLst>
                    <a:ext uri="{9D8B030D-6E8A-4147-A177-3AD203B41FA5}">
                      <a16:colId xmlns:a16="http://schemas.microsoft.com/office/drawing/2014/main" val="70937855"/>
                    </a:ext>
                  </a:extLst>
                </a:gridCol>
                <a:gridCol w="4344914">
                  <a:extLst>
                    <a:ext uri="{9D8B030D-6E8A-4147-A177-3AD203B41FA5}">
                      <a16:colId xmlns:a16="http://schemas.microsoft.com/office/drawing/2014/main" val="3993143623"/>
                    </a:ext>
                  </a:extLst>
                </a:gridCol>
              </a:tblGrid>
              <a:tr h="295488">
                <a:tc gridSpan="2">
                  <a:txBody>
                    <a:bodyPr/>
                    <a:lstStyle/>
                    <a:p>
                      <a:pPr algn="ctr">
                        <a:lnSpc>
                          <a:spcPct val="107000"/>
                        </a:lnSpc>
                        <a:spcAft>
                          <a:spcPts val="800"/>
                        </a:spcAft>
                      </a:pPr>
                      <a:r>
                        <a:rPr lang="en-AU" sz="1400" b="1" kern="100">
                          <a:effectLst/>
                          <a:latin typeface="Calibri" panose="020F0502020204030204" pitchFamily="34" charset="0"/>
                          <a:ea typeface="Calibri" panose="020F0502020204030204" pitchFamily="34" charset="0"/>
                          <a:cs typeface="Times New Roman" panose="02020603050405020304" pitchFamily="18" charset="0"/>
                        </a:rPr>
                        <a:t>Opener</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3840" marR="4384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AU"/>
                    </a:p>
                  </a:txBody>
                  <a:tcPr/>
                </a:tc>
                <a:tc gridSpan="2">
                  <a:txBody>
                    <a:bodyPr/>
                    <a:lstStyle/>
                    <a:p>
                      <a:pPr algn="ctr">
                        <a:lnSpc>
                          <a:spcPct val="107000"/>
                        </a:lnSpc>
                        <a:spcAft>
                          <a:spcPts val="800"/>
                        </a:spcAft>
                      </a:pPr>
                      <a:r>
                        <a:rPr lang="en-AU" sz="1400" b="1" kern="100" dirty="0">
                          <a:effectLst/>
                          <a:latin typeface="Calibri" panose="020F0502020204030204" pitchFamily="34" charset="0"/>
                          <a:ea typeface="Calibri" panose="020F0502020204030204" pitchFamily="34" charset="0"/>
                          <a:cs typeface="Times New Roman" panose="02020603050405020304" pitchFamily="18" charset="0"/>
                        </a:rPr>
                        <a:t>Responder</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3840" marR="4384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AU"/>
                    </a:p>
                  </a:txBody>
                  <a:tcPr/>
                </a:tc>
                <a:tc gridSpan="2">
                  <a:txBody>
                    <a:bodyPr/>
                    <a:lstStyle/>
                    <a:p>
                      <a:pPr algn="ctr">
                        <a:lnSpc>
                          <a:spcPct val="107000"/>
                        </a:lnSpc>
                        <a:spcAft>
                          <a:spcPts val="800"/>
                        </a:spcAft>
                      </a:pPr>
                      <a:r>
                        <a:rPr lang="en-AU" sz="1400" b="1" kern="100">
                          <a:effectLst/>
                          <a:latin typeface="Calibri" panose="020F0502020204030204" pitchFamily="34" charset="0"/>
                          <a:ea typeface="Calibri" panose="020F0502020204030204" pitchFamily="34" charset="0"/>
                          <a:cs typeface="Times New Roman" panose="02020603050405020304" pitchFamily="18" charset="0"/>
                        </a:rPr>
                        <a:t>Opener’s Rebid</a:t>
                      </a:r>
                      <a:endParaRPr lang="en-A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3840" marR="4384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4182325836"/>
                  </a:ext>
                </a:extLst>
              </a:tr>
              <a:tr h="295488">
                <a:tc>
                  <a:txBody>
                    <a:bodyPr/>
                    <a:lstStyle/>
                    <a:p>
                      <a:pPr>
                        <a:lnSpc>
                          <a:spcPct val="107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HCP</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Bidding</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HCP</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Bidding</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HCP</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Bidding</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991393"/>
                  </a:ext>
                </a:extLst>
              </a:tr>
              <a:tr h="1313217">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12-14</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Open 1 of suit (per above).  Rebid NT at the lowest level</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0-10</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11-12</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13+</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First Bid</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As usual.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Rebid</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after </a:t>
                      </a:r>
                      <a:r>
                        <a:rPr lang="en-AU" sz="1400" kern="100" dirty="0" err="1">
                          <a:effectLst/>
                          <a:latin typeface="Calibri" panose="020F0502020204030204" pitchFamily="34" charset="0"/>
                          <a:ea typeface="Calibri" panose="020F0502020204030204" pitchFamily="34" charset="0"/>
                          <a:cs typeface="Times New Roman" panose="02020603050405020304" pitchFamily="18" charset="0"/>
                        </a:rPr>
                        <a:t>opnrs</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 1NT):</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Pass</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2NT (</a:t>
                      </a:r>
                      <a:r>
                        <a:rPr lang="en-AU" sz="1600" kern="100">
                          <a:effectLst/>
                          <a:latin typeface="Calibri" panose="020F0502020204030204" pitchFamily="34" charset="0"/>
                          <a:ea typeface="Calibri" panose="020F0502020204030204" pitchFamily="34" charset="0"/>
                          <a:cs typeface="Times New Roman" panose="02020603050405020304" pitchFamily="18" charset="0"/>
                        </a:rPr>
                        <a:t>invitational) =&gt;</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12</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13</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14</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 NT</a:t>
                      </a:r>
                      <a:r>
                        <a:rPr lang="en-AU" sz="1600" kern="1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If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Invited </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b="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AU" sz="1600" b="0" kern="100" dirty="0">
                          <a:effectLst/>
                          <a:latin typeface="Calibri" panose="020F0502020204030204" pitchFamily="34" charset="0"/>
                          <a:ea typeface="Calibri" panose="020F0502020204030204" pitchFamily="34" charset="0"/>
                          <a:cs typeface="Times New Roman" panose="02020603050405020304" pitchFamily="18" charset="0"/>
                        </a:rPr>
                        <a:t> 2NT response)</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Pass</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4627034"/>
                  </a:ext>
                </a:extLst>
              </a:tr>
              <a:tr h="1222973">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15-17</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1NT </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0-7</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8-9</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10+</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Pass</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2NT (invitational) =&gt;</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15</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16</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17</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If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Invited</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6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2 NT response):</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Pass – stay in 2NT</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 </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95016683"/>
                  </a:ext>
                </a:extLst>
              </a:tr>
              <a:tr h="913811">
                <a:tc>
                  <a:txBody>
                    <a:bodyPr/>
                    <a:lstStyle/>
                    <a:p>
                      <a:pP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18-19</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Open 1 of suit.  Jump rebid 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0-5</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6+</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First Bid</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As usual.  </a:t>
                      </a: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Rebid</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(after </a:t>
                      </a:r>
                      <a:r>
                        <a:rPr lang="en-AU" sz="1400" kern="100" dirty="0" err="1">
                          <a:effectLst/>
                          <a:latin typeface="Calibri" panose="020F0502020204030204" pitchFamily="34" charset="0"/>
                          <a:ea typeface="Calibri" panose="020F0502020204030204" pitchFamily="34" charset="0"/>
                          <a:cs typeface="Times New Roman" panose="02020603050405020304" pitchFamily="18" charset="0"/>
                        </a:rPr>
                        <a:t>opnrs</a:t>
                      </a:r>
                      <a:r>
                        <a:rPr lang="en-AU" sz="1400" kern="100" dirty="0">
                          <a:effectLst/>
                          <a:latin typeface="Calibri" panose="020F0502020204030204" pitchFamily="34" charset="0"/>
                          <a:ea typeface="Calibri" panose="020F0502020204030204" pitchFamily="34" charset="0"/>
                          <a:cs typeface="Times New Roman" panose="02020603050405020304" pitchFamily="18" charset="0"/>
                        </a:rPr>
                        <a:t> 2NT):</a:t>
                      </a:r>
                    </a:p>
                    <a:p>
                      <a:pPr marL="342900" lvl="0" indent="-342900">
                        <a:lnSpc>
                          <a:spcPct val="107000"/>
                        </a:lnSpc>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Pass</a:t>
                      </a:r>
                    </a:p>
                    <a:p>
                      <a:pPr marL="342900" lvl="0" indent="-342900">
                        <a:lnSpc>
                          <a:spcPct val="107000"/>
                        </a:lnSpc>
                        <a:spcAft>
                          <a:spcPts val="80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2 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001476"/>
                  </a:ext>
                </a:extLst>
              </a:tr>
              <a:tr h="604650">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20-21</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2NT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0-3</a:t>
                      </a:r>
                    </a:p>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4+</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Pass</a:t>
                      </a:r>
                    </a:p>
                    <a:p>
                      <a:pPr marL="342900" lvl="0" indent="-342900">
                        <a:lnSpc>
                          <a:spcPct val="107000"/>
                        </a:lnSpc>
                        <a:spcAft>
                          <a:spcPts val="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Bid 3NT</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87236163"/>
                  </a:ext>
                </a:extLst>
              </a:tr>
              <a:tr h="295488">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22+</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2C</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43840" marR="4384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176337"/>
                  </a:ext>
                </a:extLst>
              </a:tr>
            </a:tbl>
          </a:graphicData>
        </a:graphic>
      </p:graphicFrame>
    </p:spTree>
    <p:extLst>
      <p:ext uri="{BB962C8B-B14F-4D97-AF65-F5344CB8AC3E}">
        <p14:creationId xmlns:p14="http://schemas.microsoft.com/office/powerpoint/2010/main" val="4183018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706E992-EDF6-1D18-C09E-93CA3ED6C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CCA1DD-0717-75C1-0A61-CCC22773BFB2}"/>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6:  Review</a:t>
            </a:r>
            <a:endParaRPr lang="en-AU" sz="2800" dirty="0"/>
          </a:p>
        </p:txBody>
      </p:sp>
      <p:pic>
        <p:nvPicPr>
          <p:cNvPr id="4" name="Picture 3">
            <a:extLst>
              <a:ext uri="{FF2B5EF4-FFF2-40B4-BE49-F238E27FC236}">
                <a16:creationId xmlns:a16="http://schemas.microsoft.com/office/drawing/2014/main" id="{C5139C06-B5A9-B85A-883C-A149F5B756D4}"/>
              </a:ext>
            </a:extLst>
          </p:cNvPr>
          <p:cNvPicPr>
            <a:picLocks noChangeAspect="1"/>
          </p:cNvPicPr>
          <p:nvPr/>
        </p:nvPicPr>
        <p:blipFill>
          <a:blip r:embed="rId3"/>
          <a:stretch>
            <a:fillRect/>
          </a:stretch>
        </p:blipFill>
        <p:spPr>
          <a:xfrm>
            <a:off x="282144" y="1729592"/>
            <a:ext cx="449619" cy="3398815"/>
          </a:xfrm>
          <a:prstGeom prst="rect">
            <a:avLst/>
          </a:prstGeom>
        </p:spPr>
      </p:pic>
      <p:sp>
        <p:nvSpPr>
          <p:cNvPr id="3" name="TextBox 2">
            <a:extLst>
              <a:ext uri="{FF2B5EF4-FFF2-40B4-BE49-F238E27FC236}">
                <a16:creationId xmlns:a16="http://schemas.microsoft.com/office/drawing/2014/main" id="{44F84FC3-00AB-87F8-E8AF-707B6506BC87}"/>
              </a:ext>
            </a:extLst>
          </p:cNvPr>
          <p:cNvSpPr txBox="1"/>
          <p:nvPr/>
        </p:nvSpPr>
        <p:spPr>
          <a:xfrm>
            <a:off x="1184138" y="1047529"/>
            <a:ext cx="9995877"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Any questions ?</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Lets play some hands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endParaRPr lang="en-AU"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74156AA3-2856-009A-CC3D-E633D3A25A07}"/>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sp>
        <p:nvSpPr>
          <p:cNvPr id="6" name="TextBox 5">
            <a:extLst>
              <a:ext uri="{FF2B5EF4-FFF2-40B4-BE49-F238E27FC236}">
                <a16:creationId xmlns:a16="http://schemas.microsoft.com/office/drawing/2014/main" id="{009EE9C6-D736-567E-1D20-8BFF6B30E6D0}"/>
              </a:ext>
            </a:extLst>
          </p:cNvPr>
          <p:cNvSpPr txBox="1"/>
          <p:nvPr/>
        </p:nvSpPr>
        <p:spPr>
          <a:xfrm>
            <a:off x="937250" y="4624614"/>
            <a:ext cx="100766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Bridge – Chapter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All About No Trumps by Paul Marston – in library.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No Trump Strategy: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https://www.youtube.com/watch?v=Qqfrs3LcWhc</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How Not to play No Trumps by Tony </a:t>
            </a:r>
            <a:r>
              <a:rPr lang="en-AU" dirty="0" err="1">
                <a:solidFill>
                  <a:prstClr val="black"/>
                </a:solidFill>
                <a:latin typeface="Calibri" panose="020F0502020204030204"/>
              </a:rPr>
              <a:t>Staw</a:t>
            </a:r>
            <a:r>
              <a:rPr lang="en-AU" dirty="0">
                <a:solidFill>
                  <a:prstClr val="black"/>
                </a:solidFill>
                <a:latin typeface="Calibri" panose="020F0502020204030204"/>
              </a:rPr>
              <a:t>: </a:t>
            </a:r>
            <a:r>
              <a:rPr lang="en-AU" dirty="0">
                <a:solidFill>
                  <a:prstClr val="black"/>
                </a:solidFill>
                <a:latin typeface="Calibri" panose="020F0502020204030204"/>
                <a:hlinkClick r:id="rId5"/>
              </a:rPr>
              <a:t>https://www.youtube.com/watch?v=3V5f5eOmbws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2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A4F6FE5E-6CB9-162F-3544-3C3DEA0FE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C40FA-4A71-2FB1-9BD4-106D9708EA63}"/>
              </a:ext>
            </a:extLst>
          </p:cNvPr>
          <p:cNvSpPr>
            <a:spLocks noGrp="1"/>
          </p:cNvSpPr>
          <p:nvPr>
            <p:ph type="title"/>
          </p:nvPr>
        </p:nvSpPr>
        <p:spPr>
          <a:xfrm>
            <a:off x="-1" y="0"/>
            <a:ext cx="11900408" cy="769620"/>
          </a:xfrm>
        </p:spPr>
        <p:txBody>
          <a:bodyPr>
            <a:normAutofit/>
          </a:bodyPr>
          <a:lstStyle/>
          <a:p>
            <a:r>
              <a:rPr lang="en-AU" dirty="0"/>
              <a:t>MBC Introduction to Bridge – </a:t>
            </a:r>
            <a:r>
              <a:rPr lang="en-AU" sz="3100" dirty="0"/>
              <a:t>Week 1:  Overview</a:t>
            </a:r>
          </a:p>
        </p:txBody>
      </p:sp>
      <p:pic>
        <p:nvPicPr>
          <p:cNvPr id="4" name="Picture 3">
            <a:extLst>
              <a:ext uri="{FF2B5EF4-FFF2-40B4-BE49-F238E27FC236}">
                <a16:creationId xmlns:a16="http://schemas.microsoft.com/office/drawing/2014/main" id="{005BEF7C-5A26-EC06-431C-66D2476C6BF5}"/>
              </a:ext>
            </a:extLst>
          </p:cNvPr>
          <p:cNvPicPr>
            <a:picLocks noChangeAspect="1"/>
          </p:cNvPicPr>
          <p:nvPr/>
        </p:nvPicPr>
        <p:blipFill>
          <a:blip r:embed="rId3"/>
          <a:stretch>
            <a:fillRect/>
          </a:stretch>
        </p:blipFill>
        <p:spPr>
          <a:xfrm>
            <a:off x="11550541" y="1729592"/>
            <a:ext cx="449619" cy="3398815"/>
          </a:xfrm>
          <a:prstGeom prst="rect">
            <a:avLst/>
          </a:prstGeom>
        </p:spPr>
      </p:pic>
      <p:sp>
        <p:nvSpPr>
          <p:cNvPr id="3" name="TextBox 2">
            <a:extLst>
              <a:ext uri="{FF2B5EF4-FFF2-40B4-BE49-F238E27FC236}">
                <a16:creationId xmlns:a16="http://schemas.microsoft.com/office/drawing/2014/main" id="{1FA43EDB-FE38-161C-B0FE-4B8B24D169A6}"/>
              </a:ext>
            </a:extLst>
          </p:cNvPr>
          <p:cNvSpPr txBox="1"/>
          <p:nvPr/>
        </p:nvSpPr>
        <p:spPr>
          <a:xfrm>
            <a:off x="1072855" y="1242256"/>
            <a:ext cx="10220375" cy="3139321"/>
          </a:xfrm>
          <a:prstGeom prst="rect">
            <a:avLst/>
          </a:prstGeom>
          <a:noFill/>
        </p:spPr>
        <p:txBody>
          <a:bodyPr wrap="square" rtlCol="0">
            <a:spAutoFit/>
          </a:bodyPr>
          <a:lstStyle/>
          <a:p>
            <a:r>
              <a:rPr lang="en-AU" dirty="0"/>
              <a:t>This week we work through </a:t>
            </a:r>
            <a:r>
              <a:rPr lang="en-AU" b="1" dirty="0"/>
              <a:t>Chapter 1 </a:t>
            </a:r>
            <a:r>
              <a:rPr lang="en-AU" dirty="0"/>
              <a:t>of the book.  We talk mostly about how the cards are played, and we briefly talk about bidding.  </a:t>
            </a:r>
          </a:p>
          <a:p>
            <a:endParaRPr lang="en-AU" dirty="0"/>
          </a:p>
          <a:p>
            <a:r>
              <a:rPr lang="en-AU" dirty="0"/>
              <a:t>Playing the cards</a:t>
            </a:r>
          </a:p>
          <a:p>
            <a:pPr marL="285750" indent="-285750">
              <a:buFont typeface="Arial" panose="020B0604020202020204" pitchFamily="34" charset="0"/>
              <a:buChar char="•"/>
            </a:pPr>
            <a:r>
              <a:rPr lang="en-AU" dirty="0"/>
              <a:t>Card ranking</a:t>
            </a:r>
          </a:p>
          <a:p>
            <a:pPr marL="285750" indent="-285750">
              <a:buFont typeface="Arial" panose="020B0604020202020204" pitchFamily="34" charset="0"/>
              <a:buChar char="•"/>
            </a:pPr>
            <a:r>
              <a:rPr lang="en-AU" dirty="0"/>
              <a:t>The order of play, who plays when</a:t>
            </a:r>
          </a:p>
          <a:p>
            <a:pPr marL="285750" indent="-285750">
              <a:buFont typeface="Arial" panose="020B0604020202020204" pitchFamily="34" charset="0"/>
              <a:buChar char="•"/>
            </a:pPr>
            <a:r>
              <a:rPr lang="en-AU" dirty="0"/>
              <a:t>Declarer, dummy and defenders</a:t>
            </a:r>
          </a:p>
          <a:p>
            <a:pPr marL="285750" indent="-285750">
              <a:buFont typeface="Arial" panose="020B0604020202020204" pitchFamily="34" charset="0"/>
              <a:buChar char="•"/>
            </a:pPr>
            <a:r>
              <a:rPr lang="en-AU" dirty="0"/>
              <a:t>What is a trick</a:t>
            </a:r>
          </a:p>
          <a:p>
            <a:pPr marL="285750" indent="-285750">
              <a:buFont typeface="Arial" panose="020B0604020202020204" pitchFamily="34" charset="0"/>
              <a:buChar char="•"/>
            </a:pPr>
            <a:r>
              <a:rPr lang="en-AU" dirty="0"/>
              <a:t>Following suit and what to do if you cant</a:t>
            </a:r>
          </a:p>
          <a:p>
            <a:pPr marL="285750" indent="-285750">
              <a:buFont typeface="Arial" panose="020B0604020202020204" pitchFamily="34" charset="0"/>
              <a:buChar char="•"/>
            </a:pPr>
            <a:r>
              <a:rPr lang="en-AU" dirty="0"/>
              <a:t>Trumps</a:t>
            </a:r>
          </a:p>
          <a:p>
            <a:pPr marL="285750" indent="-285750">
              <a:buFont typeface="Arial" panose="020B0604020202020204" pitchFamily="34" charset="0"/>
              <a:buChar char="•"/>
            </a:pPr>
            <a:r>
              <a:rPr lang="en-AU" dirty="0"/>
              <a:t>Opening lead options</a:t>
            </a:r>
          </a:p>
        </p:txBody>
      </p:sp>
    </p:spTree>
    <p:extLst>
      <p:ext uri="{BB962C8B-B14F-4D97-AF65-F5344CB8AC3E}">
        <p14:creationId xmlns:p14="http://schemas.microsoft.com/office/powerpoint/2010/main" val="129254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64C39AE-B254-014B-0C5D-341D46049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0DD17-09CA-DCC1-0236-CBB46ECEAABA}"/>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6 Review</a:t>
            </a:r>
            <a:endParaRPr lang="en-AU" sz="2800" dirty="0"/>
          </a:p>
        </p:txBody>
      </p:sp>
      <p:pic>
        <p:nvPicPr>
          <p:cNvPr id="4" name="Picture 3">
            <a:extLst>
              <a:ext uri="{FF2B5EF4-FFF2-40B4-BE49-F238E27FC236}">
                <a16:creationId xmlns:a16="http://schemas.microsoft.com/office/drawing/2014/main" id="{09016003-D725-5604-5AC8-E56D9DACBFD6}"/>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5A60104C-EA2F-64FE-D252-EB425E04D4BD}"/>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977E294E-7565-120B-8CBB-3AE5CE18E1F6}"/>
              </a:ext>
            </a:extLst>
          </p:cNvPr>
          <p:cNvGraphicFramePr>
            <a:graphicFrameLocks noGrp="1"/>
          </p:cNvGraphicFramePr>
          <p:nvPr>
            <p:extLst>
              <p:ext uri="{D42A27DB-BD31-4B8C-83A1-F6EECF244321}">
                <p14:modId xmlns:p14="http://schemas.microsoft.com/office/powerpoint/2010/main" val="2266503129"/>
              </p:ext>
            </p:extLst>
          </p:nvPr>
        </p:nvGraphicFramePr>
        <p:xfrm>
          <a:off x="1191489" y="1729592"/>
          <a:ext cx="9809018" cy="2696730"/>
        </p:xfrm>
        <a:graphic>
          <a:graphicData uri="http://schemas.openxmlformats.org/drawingml/2006/table">
            <a:tbl>
              <a:tblPr firstRow="1" bandRow="1">
                <a:tableStyleId>{5C22544A-7EE6-4342-B048-85BDC9FD1C3A}</a:tableStyleId>
              </a:tblPr>
              <a:tblGrid>
                <a:gridCol w="1934096">
                  <a:extLst>
                    <a:ext uri="{9D8B030D-6E8A-4147-A177-3AD203B41FA5}">
                      <a16:colId xmlns:a16="http://schemas.microsoft.com/office/drawing/2014/main" val="137227163"/>
                    </a:ext>
                  </a:extLst>
                </a:gridCol>
                <a:gridCol w="2718262">
                  <a:extLst>
                    <a:ext uri="{9D8B030D-6E8A-4147-A177-3AD203B41FA5}">
                      <a16:colId xmlns:a16="http://schemas.microsoft.com/office/drawing/2014/main" val="1131472717"/>
                    </a:ext>
                  </a:extLst>
                </a:gridCol>
                <a:gridCol w="2415708">
                  <a:extLst>
                    <a:ext uri="{9D8B030D-6E8A-4147-A177-3AD203B41FA5}">
                      <a16:colId xmlns:a16="http://schemas.microsoft.com/office/drawing/2014/main" val="1001911906"/>
                    </a:ext>
                  </a:extLst>
                </a:gridCol>
                <a:gridCol w="2740952">
                  <a:extLst>
                    <a:ext uri="{9D8B030D-6E8A-4147-A177-3AD203B41FA5}">
                      <a16:colId xmlns:a16="http://schemas.microsoft.com/office/drawing/2014/main" val="1491538840"/>
                    </a:ext>
                  </a:extLst>
                </a:gridCol>
              </a:tblGrid>
              <a:tr h="380750">
                <a:tc>
                  <a:txBody>
                    <a:bodyPr/>
                    <a:lstStyle/>
                    <a:p>
                      <a:r>
                        <a:rPr lang="en-AU" dirty="0"/>
                        <a:t>Concept</a:t>
                      </a:r>
                    </a:p>
                  </a:txBody>
                  <a:tcPr/>
                </a:tc>
                <a:tc>
                  <a:txBody>
                    <a:bodyPr/>
                    <a:lstStyle/>
                    <a:p>
                      <a:r>
                        <a:rPr lang="en-AU" dirty="0"/>
                        <a:t>Comment</a:t>
                      </a:r>
                    </a:p>
                  </a:txBody>
                  <a:tcPr/>
                </a:tc>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dirty="0"/>
                        <a:t>Balanced Hand</a:t>
                      </a:r>
                    </a:p>
                  </a:txBody>
                  <a:tcPr/>
                </a:tc>
                <a:tc>
                  <a:txBody>
                    <a:bodyPr/>
                    <a:lstStyle/>
                    <a:p>
                      <a:r>
                        <a:rPr lang="en-AU" dirty="0"/>
                        <a:t>No void, no singleton, max of one doubleton</a:t>
                      </a:r>
                    </a:p>
                  </a:txBody>
                  <a:tcPr/>
                </a:tc>
                <a:tc>
                  <a:txBody>
                    <a:bodyPr/>
                    <a:lstStyle/>
                    <a:p>
                      <a:r>
                        <a:rPr lang="en-AU" dirty="0"/>
                        <a:t>1NT</a:t>
                      </a:r>
                    </a:p>
                  </a:txBody>
                  <a:tcPr/>
                </a:tc>
                <a:tc>
                  <a:txBody>
                    <a:bodyPr/>
                    <a:lstStyle/>
                    <a:p>
                      <a:r>
                        <a:rPr lang="en-AU" dirty="0"/>
                        <a:t>15-17 HCP</a:t>
                      </a:r>
                    </a:p>
                  </a:txBody>
                  <a:tcPr/>
                </a:tc>
                <a:extLst>
                  <a:ext uri="{0D108BD9-81ED-4DB2-BD59-A6C34878D82A}">
                    <a16:rowId xmlns:a16="http://schemas.microsoft.com/office/drawing/2014/main" val="3495950867"/>
                  </a:ext>
                </a:extLst>
              </a:tr>
              <a:tr h="380750">
                <a:tc>
                  <a:txBody>
                    <a:bodyPr/>
                    <a:lstStyle/>
                    <a:p>
                      <a:r>
                        <a:rPr lang="en-AU" dirty="0"/>
                        <a:t>2NT</a:t>
                      </a:r>
                    </a:p>
                  </a:txBody>
                  <a:tcPr/>
                </a:tc>
                <a:tc>
                  <a:txBody>
                    <a:bodyPr/>
                    <a:lstStyle/>
                    <a:p>
                      <a:r>
                        <a:rPr lang="en-AU" dirty="0"/>
                        <a:t>20-21 HCP</a:t>
                      </a:r>
                    </a:p>
                  </a:txBody>
                  <a:tcPr/>
                </a:tc>
                <a:tc>
                  <a:txBody>
                    <a:bodyPr/>
                    <a:lstStyle/>
                    <a:p>
                      <a:r>
                        <a:rPr lang="en-AU" dirty="0"/>
                        <a:t>With 12-14 or 18-19 </a:t>
                      </a:r>
                    </a:p>
                    <a:p>
                      <a:r>
                        <a:rPr lang="en-AU" dirty="0"/>
                        <a:t>Open a suit first then bid NT</a:t>
                      </a:r>
                    </a:p>
                  </a:txBody>
                  <a:tcPr/>
                </a:tc>
                <a:tc>
                  <a:txBody>
                    <a:bodyPr/>
                    <a:lstStyle/>
                    <a:p>
                      <a:r>
                        <a:rPr lang="en-AU" dirty="0"/>
                        <a:t>12 – 14 = rebid NT at lowest level</a:t>
                      </a:r>
                    </a:p>
                    <a:p>
                      <a:r>
                        <a:rPr lang="en-AU" dirty="0"/>
                        <a:t>18-19 = jump a level in NT</a:t>
                      </a:r>
                    </a:p>
                  </a:txBody>
                  <a:tcPr/>
                </a:tc>
                <a:extLst>
                  <a:ext uri="{0D108BD9-81ED-4DB2-BD59-A6C34878D82A}">
                    <a16:rowId xmlns:a16="http://schemas.microsoft.com/office/drawing/2014/main" val="3837922582"/>
                  </a:ext>
                </a:extLst>
              </a:tr>
              <a:tr h="3807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373193758"/>
                  </a:ext>
                </a:extLst>
              </a:tr>
              <a:tr h="38075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686174092"/>
                  </a:ext>
                </a:extLst>
              </a:tr>
            </a:tbl>
          </a:graphicData>
        </a:graphic>
      </p:graphicFrame>
      <p:pic>
        <p:nvPicPr>
          <p:cNvPr id="7" name="Picture 6">
            <a:extLst>
              <a:ext uri="{FF2B5EF4-FFF2-40B4-BE49-F238E27FC236}">
                <a16:creationId xmlns:a16="http://schemas.microsoft.com/office/drawing/2014/main" id="{A725F31A-CE4C-7F1E-67D5-FE3735F572F9}"/>
              </a:ext>
            </a:extLst>
          </p:cNvPr>
          <p:cNvPicPr>
            <a:picLocks noChangeAspect="1"/>
          </p:cNvPicPr>
          <p:nvPr/>
        </p:nvPicPr>
        <p:blipFill>
          <a:blip r:embed="rId3"/>
          <a:stretch>
            <a:fillRect/>
          </a:stretch>
        </p:blipFill>
        <p:spPr>
          <a:xfrm>
            <a:off x="28035" y="1729592"/>
            <a:ext cx="449619" cy="3398815"/>
          </a:xfrm>
          <a:prstGeom prst="rect">
            <a:avLst/>
          </a:prstGeom>
        </p:spPr>
      </p:pic>
    </p:spTree>
    <p:extLst>
      <p:ext uri="{BB962C8B-B14F-4D97-AF65-F5344CB8AC3E}">
        <p14:creationId xmlns:p14="http://schemas.microsoft.com/office/powerpoint/2010/main" val="3440339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1267FC1-BDC1-BA66-B65D-03E99B6F5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95A2D-F67A-96BB-FEBC-434B2F746EB4}"/>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7:  Overview</a:t>
            </a:r>
            <a:endParaRPr lang="en-AU" sz="2800" dirty="0"/>
          </a:p>
        </p:txBody>
      </p:sp>
      <p:pic>
        <p:nvPicPr>
          <p:cNvPr id="4" name="Picture 3">
            <a:extLst>
              <a:ext uri="{FF2B5EF4-FFF2-40B4-BE49-F238E27FC236}">
                <a16:creationId xmlns:a16="http://schemas.microsoft.com/office/drawing/2014/main" id="{3898AD30-ADC4-76C4-A3D9-2407796A0873}"/>
              </a:ext>
            </a:extLst>
          </p:cNvPr>
          <p:cNvPicPr>
            <a:picLocks noChangeAspect="1"/>
          </p:cNvPicPr>
          <p:nvPr/>
        </p:nvPicPr>
        <p:blipFill>
          <a:blip r:embed="rId3"/>
          <a:stretch>
            <a:fillRect/>
          </a:stretch>
        </p:blipFill>
        <p:spPr>
          <a:xfrm>
            <a:off x="82593" y="1293347"/>
            <a:ext cx="449619" cy="3398815"/>
          </a:xfrm>
          <a:prstGeom prst="rect">
            <a:avLst/>
          </a:prstGeom>
        </p:spPr>
      </p:pic>
      <p:sp>
        <p:nvSpPr>
          <p:cNvPr id="3" name="TextBox 2">
            <a:extLst>
              <a:ext uri="{FF2B5EF4-FFF2-40B4-BE49-F238E27FC236}">
                <a16:creationId xmlns:a16="http://schemas.microsoft.com/office/drawing/2014/main" id="{A3B3CB2C-2A87-5DAF-6843-AD2724BFF0DD}"/>
              </a:ext>
            </a:extLst>
          </p:cNvPr>
          <p:cNvSpPr txBox="1"/>
          <p:nvPr/>
        </p:nvSpPr>
        <p:spPr>
          <a:xfrm>
            <a:off x="935919" y="3968025"/>
            <a:ext cx="9995877"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This week we look at </a:t>
            </a:r>
            <a:r>
              <a:rPr lang="en-AU" b="1" dirty="0">
                <a:solidFill>
                  <a:prstClr val="black"/>
                </a:solidFill>
                <a:latin typeface="Calibri" panose="020F0502020204030204"/>
              </a:rPr>
              <a:t>chapter 6</a:t>
            </a:r>
            <a:r>
              <a:rPr lang="en-AU" dirty="0">
                <a:solidFill>
                  <a:prstClr val="black"/>
                </a:solidFill>
                <a:latin typeface="Calibri" panose="020F0502020204030204"/>
              </a:rPr>
              <a:t> of the book - we talk about the </a:t>
            </a:r>
            <a:r>
              <a:rPr lang="en-AU" dirty="0" err="1">
                <a:solidFill>
                  <a:prstClr val="black"/>
                </a:solidFill>
                <a:latin typeface="Calibri" panose="020F0502020204030204"/>
              </a:rPr>
              <a:t>overcaller</a:t>
            </a: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 Takeout Doubles</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 open a bit lighter</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AD6B02CF-B5E5-6D99-E2E0-C0F9A9ECA2EC}"/>
              </a:ext>
            </a:extLst>
          </p:cNvPr>
          <p:cNvSpPr txBox="1"/>
          <p:nvPr/>
        </p:nvSpPr>
        <p:spPr>
          <a:xfrm>
            <a:off x="0" y="6488668"/>
            <a:ext cx="34796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Double; Takeout Double </a:t>
            </a:r>
          </a:p>
        </p:txBody>
      </p:sp>
      <p:graphicFrame>
        <p:nvGraphicFramePr>
          <p:cNvPr id="6" name="Table 5">
            <a:extLst>
              <a:ext uri="{FF2B5EF4-FFF2-40B4-BE49-F238E27FC236}">
                <a16:creationId xmlns:a16="http://schemas.microsoft.com/office/drawing/2014/main" id="{CFEF9789-5A68-1BD3-6B58-95EE769D3730}"/>
              </a:ext>
            </a:extLst>
          </p:cNvPr>
          <p:cNvGraphicFramePr>
            <a:graphicFrameLocks noGrp="1"/>
          </p:cNvGraphicFramePr>
          <p:nvPr>
            <p:extLst>
              <p:ext uri="{D42A27DB-BD31-4B8C-83A1-F6EECF244321}">
                <p14:modId xmlns:p14="http://schemas.microsoft.com/office/powerpoint/2010/main" val="354974741"/>
              </p:ext>
            </p:extLst>
          </p:nvPr>
        </p:nvGraphicFramePr>
        <p:xfrm>
          <a:off x="1391921" y="767715"/>
          <a:ext cx="9387840" cy="2595880"/>
        </p:xfrm>
        <a:graphic>
          <a:graphicData uri="http://schemas.openxmlformats.org/drawingml/2006/table">
            <a:tbl>
              <a:tblPr firstRow="1" bandRow="1">
                <a:tableStyleId>{5940675A-B579-460E-94D1-54222C63F5DA}</a:tableStyleId>
              </a:tblPr>
              <a:tblGrid>
                <a:gridCol w="1345849">
                  <a:extLst>
                    <a:ext uri="{9D8B030D-6E8A-4147-A177-3AD203B41FA5}">
                      <a16:colId xmlns:a16="http://schemas.microsoft.com/office/drawing/2014/main" val="2549194128"/>
                    </a:ext>
                  </a:extLst>
                </a:gridCol>
                <a:gridCol w="910414">
                  <a:extLst>
                    <a:ext uri="{9D8B030D-6E8A-4147-A177-3AD203B41FA5}">
                      <a16:colId xmlns:a16="http://schemas.microsoft.com/office/drawing/2014/main" val="1163382039"/>
                    </a:ext>
                  </a:extLst>
                </a:gridCol>
                <a:gridCol w="2316498">
                  <a:extLst>
                    <a:ext uri="{9D8B030D-6E8A-4147-A177-3AD203B41FA5}">
                      <a16:colId xmlns:a16="http://schemas.microsoft.com/office/drawing/2014/main" val="1171926373"/>
                    </a:ext>
                  </a:extLst>
                </a:gridCol>
                <a:gridCol w="981224">
                  <a:extLst>
                    <a:ext uri="{9D8B030D-6E8A-4147-A177-3AD203B41FA5}">
                      <a16:colId xmlns:a16="http://schemas.microsoft.com/office/drawing/2014/main" val="709872899"/>
                    </a:ext>
                  </a:extLst>
                </a:gridCol>
                <a:gridCol w="2720792">
                  <a:extLst>
                    <a:ext uri="{9D8B030D-6E8A-4147-A177-3AD203B41FA5}">
                      <a16:colId xmlns:a16="http://schemas.microsoft.com/office/drawing/2014/main" val="240461453"/>
                    </a:ext>
                  </a:extLst>
                </a:gridCol>
                <a:gridCol w="1113063">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r>
                        <a:rPr lang="en-AU" sz="800" dirty="0"/>
                        <a:t> </a:t>
                      </a:r>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CC"/>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FFCC"/>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686519739"/>
                  </a:ext>
                </a:extLst>
              </a:tr>
              <a:tr h="370840">
                <a:tc>
                  <a:txBody>
                    <a:bodyPr/>
                    <a:lstStyle/>
                    <a:p>
                      <a:pPr algn="ctr"/>
                      <a:r>
                        <a:rPr lang="en-AU" sz="1800" dirty="0" err="1"/>
                        <a:t>Overcaller</a:t>
                      </a:r>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solidFill>
                      <a:srgbClr val="CCFFFF"/>
                    </a:solidFill>
                  </a:tcPr>
                </a:tc>
                <a:extLst>
                  <a:ext uri="{0D108BD9-81ED-4DB2-BD59-A6C34878D82A}">
                    <a16:rowId xmlns:a16="http://schemas.microsoft.com/office/drawing/2014/main" val="4035390348"/>
                  </a:ext>
                </a:extLst>
              </a:tr>
              <a:tr h="370840">
                <a:tc>
                  <a:txBody>
                    <a:bodyPr/>
                    <a:lstStyle/>
                    <a:p>
                      <a:pPr algn="ctr"/>
                      <a:r>
                        <a:rPr lang="en-AU" sz="1800" dirty="0"/>
                        <a:t>Opening 2s</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8</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8</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8</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968860040"/>
                  </a:ext>
                </a:extLst>
              </a:tr>
            </a:tbl>
          </a:graphicData>
        </a:graphic>
      </p:graphicFrame>
    </p:spTree>
    <p:extLst>
      <p:ext uri="{BB962C8B-B14F-4D97-AF65-F5344CB8AC3E}">
        <p14:creationId xmlns:p14="http://schemas.microsoft.com/office/powerpoint/2010/main" val="12159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E5AF878C-0AC3-823E-026D-5BC8499E1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A6922-C47D-323C-BE1A-3B790A6B1890}"/>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7:  Takeout Doubles</a:t>
            </a:r>
            <a:endParaRPr lang="en-AU" sz="2800" dirty="0"/>
          </a:p>
        </p:txBody>
      </p:sp>
      <p:pic>
        <p:nvPicPr>
          <p:cNvPr id="4" name="Picture 3">
            <a:extLst>
              <a:ext uri="{FF2B5EF4-FFF2-40B4-BE49-F238E27FC236}">
                <a16:creationId xmlns:a16="http://schemas.microsoft.com/office/drawing/2014/main" id="{DE2EB952-770F-FF28-3F11-40468C65D166}"/>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3" name="TextBox 2">
            <a:extLst>
              <a:ext uri="{FF2B5EF4-FFF2-40B4-BE49-F238E27FC236}">
                <a16:creationId xmlns:a16="http://schemas.microsoft.com/office/drawing/2014/main" id="{E8454E35-EB12-FC09-2CCA-1B608C60B203}"/>
              </a:ext>
            </a:extLst>
          </p:cNvPr>
          <p:cNvSpPr txBox="1"/>
          <p:nvPr/>
        </p:nvSpPr>
        <p:spPr>
          <a:xfrm>
            <a:off x="1167884" y="1033057"/>
            <a:ext cx="9995877" cy="175432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lang="en-AU" dirty="0">
                <a:solidFill>
                  <a:prstClr val="black"/>
                </a:solidFill>
                <a:latin typeface="Calibri" panose="020F0502020204030204"/>
              </a:rPr>
              <a:t>Takeout Doubles</a:t>
            </a:r>
          </a:p>
          <a:p>
            <a:pPr lvl="1">
              <a:defRPr/>
            </a:pPr>
            <a:r>
              <a:rPr lang="en-AU" dirty="0">
                <a:solidFill>
                  <a:prstClr val="black"/>
                </a:solidFill>
                <a:latin typeface="Calibri" panose="020F0502020204030204"/>
              </a:rPr>
              <a:t>- declarer opens and you have opening pts and support for other suits (</a:t>
            </a:r>
            <a:r>
              <a:rPr lang="en-AU" dirty="0" err="1">
                <a:solidFill>
                  <a:prstClr val="black"/>
                </a:solidFill>
                <a:latin typeface="Calibri" panose="020F0502020204030204"/>
              </a:rPr>
              <a:t>usu</a:t>
            </a:r>
            <a:r>
              <a:rPr lang="en-AU" dirty="0">
                <a:solidFill>
                  <a:prstClr val="black"/>
                </a:solidFill>
                <a:latin typeface="Calibri" panose="020F0502020204030204"/>
              </a:rPr>
              <a:t> shortage in their bid suit); but no other legal bid (</a:t>
            </a:r>
            <a:r>
              <a:rPr lang="en-AU" dirty="0" err="1">
                <a:solidFill>
                  <a:prstClr val="black"/>
                </a:solidFill>
                <a:latin typeface="Calibri" panose="020F0502020204030204"/>
              </a:rPr>
              <a:t>ie</a:t>
            </a:r>
            <a:r>
              <a:rPr lang="en-AU" dirty="0">
                <a:solidFill>
                  <a:prstClr val="black"/>
                </a:solidFill>
                <a:latin typeface="Calibri" panose="020F0502020204030204"/>
              </a:rPr>
              <a:t> no five card suit or insufficient HCP for 1NT)</a:t>
            </a:r>
          </a:p>
          <a:p>
            <a:pPr lvl="1">
              <a:defRPr/>
            </a:pPr>
            <a:r>
              <a:rPr lang="en-AU" dirty="0">
                <a:solidFill>
                  <a:prstClr val="black"/>
                </a:solidFill>
                <a:latin typeface="Calibri" panose="020F0502020204030204"/>
              </a:rPr>
              <a:t>- advancer bids her longest suit (you can assume a fit – and thus may include distribution points)</a:t>
            </a:r>
          </a:p>
          <a:p>
            <a:pPr lvl="1">
              <a:defRPr/>
            </a:pPr>
            <a:r>
              <a:rPr lang="en-AU" dirty="0">
                <a:solidFill>
                  <a:prstClr val="black"/>
                </a:solidFill>
                <a:latin typeface="Calibri" panose="020F0502020204030204"/>
              </a:rPr>
              <a:t>- in almost all cases, advancer must make a bid (unless opponents make an intervening bid)  – if your strongest suit is the opponents suit – then 1NT may be the best response </a:t>
            </a:r>
          </a:p>
        </p:txBody>
      </p:sp>
      <p:sp>
        <p:nvSpPr>
          <p:cNvPr id="5" name="TextBox 4">
            <a:extLst>
              <a:ext uri="{FF2B5EF4-FFF2-40B4-BE49-F238E27FC236}">
                <a16:creationId xmlns:a16="http://schemas.microsoft.com/office/drawing/2014/main" id="{F7B563D5-83D9-AEF1-29CA-B67A3EE20FCE}"/>
              </a:ext>
            </a:extLst>
          </p:cNvPr>
          <p:cNvSpPr txBox="1"/>
          <p:nvPr/>
        </p:nvSpPr>
        <p:spPr>
          <a:xfrm>
            <a:off x="0" y="6488668"/>
            <a:ext cx="34796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Double; Takeout Double </a:t>
            </a:r>
          </a:p>
        </p:txBody>
      </p:sp>
      <p:graphicFrame>
        <p:nvGraphicFramePr>
          <p:cNvPr id="7" name="Table 6">
            <a:extLst>
              <a:ext uri="{FF2B5EF4-FFF2-40B4-BE49-F238E27FC236}">
                <a16:creationId xmlns:a16="http://schemas.microsoft.com/office/drawing/2014/main" id="{DFF05092-0AF7-170F-704D-3706CCFD1C63}"/>
              </a:ext>
            </a:extLst>
          </p:cNvPr>
          <p:cNvGraphicFramePr>
            <a:graphicFrameLocks noGrp="1"/>
          </p:cNvGraphicFramePr>
          <p:nvPr>
            <p:extLst>
              <p:ext uri="{D42A27DB-BD31-4B8C-83A1-F6EECF244321}">
                <p14:modId xmlns:p14="http://schemas.microsoft.com/office/powerpoint/2010/main" val="3755868893"/>
              </p:ext>
            </p:extLst>
          </p:nvPr>
        </p:nvGraphicFramePr>
        <p:xfrm>
          <a:off x="4110556" y="2958584"/>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a:t>
                      </a:r>
                      <a:r>
                        <a:rPr lang="en-AU" sz="1800" dirty="0">
                          <a:latin typeface="+mn-lt"/>
                          <a:cs typeface="Arial" panose="020B0604020202020204" pitchFamily="34" charset="0"/>
                        </a:rPr>
                        <a:t> 9 8 6</a:t>
                      </a:r>
                    </a:p>
                    <a:p>
                      <a:r>
                        <a:rPr lang="en-AU" sz="1800" dirty="0">
                          <a:latin typeface="+mn-lt"/>
                          <a:cs typeface="Arial" panose="020B0604020202020204" pitchFamily="34" charset="0"/>
                        </a:rPr>
                        <a:t>♣ </a:t>
                      </a:r>
                      <a:r>
                        <a:rPr lang="en-AU" sz="1800" b="1" dirty="0">
                          <a:latin typeface="+mn-lt"/>
                          <a:cs typeface="Arial" panose="020B0604020202020204" pitchFamily="34" charset="0"/>
                        </a:rPr>
                        <a:t>Q  </a:t>
                      </a:r>
                      <a:r>
                        <a:rPr lang="en-AU" sz="1800" dirty="0">
                          <a:latin typeface="+mn-lt"/>
                          <a:cs typeface="Arial" panose="020B0604020202020204" pitchFamily="34" charset="0"/>
                        </a:rPr>
                        <a:t>7 6 4 3</a:t>
                      </a:r>
                      <a:endParaRPr lang="en-AU" sz="1800" dirty="0">
                        <a:latin typeface="+mn-lt"/>
                      </a:endParaRPr>
                    </a:p>
                  </a:txBody>
                  <a:tcPr/>
                </a:tc>
                <a:tc>
                  <a:txBody>
                    <a:bodyPr/>
                    <a:lstStyle/>
                    <a:p>
                      <a:r>
                        <a:rPr lang="en-AU" sz="1800" dirty="0">
                          <a:latin typeface="+mn-lt"/>
                          <a:cs typeface="Arial" panose="020B0604020202020204" pitchFamily="34" charset="0"/>
                        </a:rPr>
                        <a:t>♠ 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7 6 4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7 3 2</a:t>
                      </a:r>
                    </a:p>
                    <a:p>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8 4</a:t>
                      </a:r>
                      <a:endParaRPr lang="en-AU" sz="1800" dirty="0">
                        <a:latin typeface="+mn-lt"/>
                      </a:endParaRPr>
                    </a:p>
                  </a:txBody>
                  <a:tcPr/>
                </a:tc>
                <a:tc>
                  <a:txBody>
                    <a:bodyPr/>
                    <a:lstStyle/>
                    <a:p>
                      <a:r>
                        <a:rPr lang="en-AU" sz="1800" dirty="0">
                          <a:latin typeface="+mn-lt"/>
                          <a:cs typeface="Arial" panose="020B0604020202020204" pitchFamily="34" charset="0"/>
                        </a:rPr>
                        <a:t>♠</a:t>
                      </a:r>
                      <a:r>
                        <a:rPr lang="en-AU" sz="1800" b="1" dirty="0">
                          <a:latin typeface="+mn-lt"/>
                          <a:cs typeface="Arial" panose="020B0604020202020204" pitchFamily="34" charset="0"/>
                        </a:rPr>
                        <a:t> J  </a:t>
                      </a:r>
                      <a:r>
                        <a:rPr lang="en-AU" sz="1800" dirty="0">
                          <a:latin typeface="+mn-lt"/>
                          <a:cs typeface="Arial" panose="020B0604020202020204" pitchFamily="34" charset="0"/>
                        </a:rPr>
                        <a:t>8 3 2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8 6</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4 3 2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10 7 3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7</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8 5</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45BE3463-D868-4455-D323-5C47F3F792CA}"/>
              </a:ext>
            </a:extLst>
          </p:cNvPr>
          <p:cNvSpPr txBox="1"/>
          <p:nvPr/>
        </p:nvSpPr>
        <p:spPr>
          <a:xfrm>
            <a:off x="1069080" y="2958584"/>
            <a:ext cx="2995121"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Opponents open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a:t>
            </a:r>
            <a:r>
              <a:rPr lang="en-AU" b="1" dirty="0">
                <a:solidFill>
                  <a:prstClr val="black"/>
                </a:solidFill>
                <a:latin typeface="Calibri" panose="020F0502020204030204"/>
              </a:rPr>
              <a:t>partner doubles</a:t>
            </a:r>
            <a:r>
              <a:rPr lang="en-AU" dirty="0">
                <a:solidFill>
                  <a:prstClr val="black"/>
                </a:solidFill>
                <a:latin typeface="Calibri" panose="020F0502020204030204"/>
              </a:rPr>
              <a:t>.  What do you bid ? (</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71 6.1</a:t>
            </a:r>
            <a:r>
              <a:rPr lang="en-AU" dirty="0">
                <a:solidFill>
                  <a:prstClr val="black"/>
                </a:solidFill>
                <a:latin typeface="Calibri" panose="020F0502020204030204"/>
              </a:rPr>
              <a:t>)</a:t>
            </a:r>
          </a:p>
        </p:txBody>
      </p:sp>
      <p:sp>
        <p:nvSpPr>
          <p:cNvPr id="9" name="TextBox 8">
            <a:extLst>
              <a:ext uri="{FF2B5EF4-FFF2-40B4-BE49-F238E27FC236}">
                <a16:creationId xmlns:a16="http://schemas.microsoft.com/office/drawing/2014/main" id="{B81BC56D-874A-7156-5745-445534586A20}"/>
              </a:ext>
            </a:extLst>
          </p:cNvPr>
          <p:cNvSpPr txBox="1"/>
          <p:nvPr/>
        </p:nvSpPr>
        <p:spPr>
          <a:xfrm>
            <a:off x="952676" y="4513064"/>
            <a:ext cx="9995877" cy="14773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AU" dirty="0">
                <a:solidFill>
                  <a:prstClr val="black"/>
                </a:solidFill>
                <a:latin typeface="Calibri" panose="020F0502020204030204"/>
              </a:rPr>
              <a:t>Doubler’s rebid</a:t>
            </a:r>
          </a:p>
          <a:p>
            <a:pPr lvl="1">
              <a:defRPr/>
            </a:pPr>
            <a:r>
              <a:rPr lang="en-AU" dirty="0">
                <a:solidFill>
                  <a:prstClr val="black"/>
                </a:solidFill>
                <a:latin typeface="Calibri" panose="020F0502020204030204"/>
              </a:rPr>
              <a:t>- when you double, you ask partner to choose the suit and contract.  You should NOT rebid unless you have significant values (16+ HCP) </a:t>
            </a:r>
          </a:p>
          <a:p>
            <a:pPr marL="342900" indent="-342900">
              <a:buFont typeface="+mj-lt"/>
              <a:buAutoNum type="arabicPeriod" startAt="3"/>
              <a:defRPr/>
            </a:pPr>
            <a:r>
              <a:rPr lang="en-AU" dirty="0">
                <a:solidFill>
                  <a:prstClr val="black"/>
                </a:solidFill>
                <a:latin typeface="Calibri" panose="020F0502020204030204"/>
              </a:rPr>
              <a:t>Overcaller can choose between passing, doubling or overcalling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endParaRPr lang="en-AU" dirty="0">
              <a:solidFill>
                <a:prstClr val="black"/>
              </a:solidFill>
              <a:latin typeface="Calibri" panose="020F0502020204030204"/>
            </a:endParaRPr>
          </a:p>
        </p:txBody>
      </p:sp>
    </p:spTree>
    <p:extLst>
      <p:ext uri="{BB962C8B-B14F-4D97-AF65-F5344CB8AC3E}">
        <p14:creationId xmlns:p14="http://schemas.microsoft.com/office/powerpoint/2010/main" val="1163042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2208DD4-42A7-B834-0BB3-6CA4742E0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2B37F-D0B3-A9D5-473A-51EDB698C2E2}"/>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7:  Overcall or Double</a:t>
            </a:r>
            <a:endParaRPr lang="en-AU" sz="2800" dirty="0"/>
          </a:p>
        </p:txBody>
      </p:sp>
      <p:pic>
        <p:nvPicPr>
          <p:cNvPr id="4" name="Picture 3">
            <a:extLst>
              <a:ext uri="{FF2B5EF4-FFF2-40B4-BE49-F238E27FC236}">
                <a16:creationId xmlns:a16="http://schemas.microsoft.com/office/drawing/2014/main" id="{431B013F-BB41-5DD2-7560-AAAA1637F79D}"/>
              </a:ext>
            </a:extLst>
          </p:cNvPr>
          <p:cNvPicPr>
            <a:picLocks noChangeAspect="1"/>
          </p:cNvPicPr>
          <p:nvPr/>
        </p:nvPicPr>
        <p:blipFill>
          <a:blip r:embed="rId3"/>
          <a:stretch>
            <a:fillRect/>
          </a:stretch>
        </p:blipFill>
        <p:spPr>
          <a:xfrm>
            <a:off x="282144" y="1729592"/>
            <a:ext cx="449619" cy="3398815"/>
          </a:xfrm>
          <a:prstGeom prst="rect">
            <a:avLst/>
          </a:prstGeom>
        </p:spPr>
      </p:pic>
      <p:sp>
        <p:nvSpPr>
          <p:cNvPr id="5" name="TextBox 4">
            <a:extLst>
              <a:ext uri="{FF2B5EF4-FFF2-40B4-BE49-F238E27FC236}">
                <a16:creationId xmlns:a16="http://schemas.microsoft.com/office/drawing/2014/main" id="{B4F35587-95EB-7293-FB53-E1F4F45B1D13}"/>
              </a:ext>
            </a:extLst>
          </p:cNvPr>
          <p:cNvSpPr txBox="1"/>
          <p:nvPr/>
        </p:nvSpPr>
        <p:spPr>
          <a:xfrm>
            <a:off x="0" y="6488668"/>
            <a:ext cx="19437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stopper </a:t>
            </a:r>
          </a:p>
        </p:txBody>
      </p:sp>
      <p:graphicFrame>
        <p:nvGraphicFramePr>
          <p:cNvPr id="7" name="Table 6">
            <a:extLst>
              <a:ext uri="{FF2B5EF4-FFF2-40B4-BE49-F238E27FC236}">
                <a16:creationId xmlns:a16="http://schemas.microsoft.com/office/drawing/2014/main" id="{F5962A55-6B94-6667-4833-C34DACEA55FD}"/>
              </a:ext>
            </a:extLst>
          </p:cNvPr>
          <p:cNvGraphicFramePr>
            <a:graphicFrameLocks noGrp="1"/>
          </p:cNvGraphicFramePr>
          <p:nvPr>
            <p:extLst>
              <p:ext uri="{D42A27DB-BD31-4B8C-83A1-F6EECF244321}">
                <p14:modId xmlns:p14="http://schemas.microsoft.com/office/powerpoint/2010/main" val="1003684639"/>
              </p:ext>
            </p:extLst>
          </p:nvPr>
        </p:nvGraphicFramePr>
        <p:xfrm>
          <a:off x="4465345" y="897897"/>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6</a:t>
                      </a:r>
                    </a:p>
                    <a:p>
                      <a:r>
                        <a:rPr lang="en-AU" sz="1800" dirty="0">
                          <a:latin typeface="+mn-lt"/>
                          <a:cs typeface="Arial" panose="020B0604020202020204" pitchFamily="34" charset="0"/>
                        </a:rPr>
                        <a:t>♣ 8 6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8 7 4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8 7 3</a:t>
                      </a:r>
                    </a:p>
                    <a:p>
                      <a:r>
                        <a:rPr lang="en-AU" sz="1800" dirty="0">
                          <a:latin typeface="+mn-lt"/>
                          <a:cs typeface="Arial" panose="020B0604020202020204" pitchFamily="34" charset="0"/>
                        </a:rPr>
                        <a:t>♣ </a:t>
                      </a:r>
                      <a:r>
                        <a:rPr lang="en-AU" sz="1800" b="1" dirty="0">
                          <a:latin typeface="+mn-lt"/>
                          <a:cs typeface="Arial" panose="020B0604020202020204" pitchFamily="34" charset="0"/>
                        </a:rPr>
                        <a:t>Q J</a:t>
                      </a:r>
                      <a:endParaRPr lang="en-AU" sz="1800" b="1"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8 6 4 3</a:t>
                      </a:r>
                    </a:p>
                    <a:p>
                      <a:r>
                        <a:rPr lang="en-AU" sz="1800" dirty="0">
                          <a:latin typeface="+mn-lt"/>
                          <a:cs typeface="Arial" panose="020B0604020202020204" pitchFamily="34" charset="0"/>
                        </a:rPr>
                        <a:t>♣ </a:t>
                      </a:r>
                      <a:r>
                        <a:rPr lang="en-AU" sz="1800" b="1" dirty="0">
                          <a:latin typeface="+mn-lt"/>
                          <a:cs typeface="Arial" panose="020B0604020202020204" pitchFamily="34" charset="0"/>
                        </a:rPr>
                        <a:t>A Q  </a:t>
                      </a:r>
                      <a:r>
                        <a:rPr lang="en-AU" sz="1800" dirty="0">
                          <a:latin typeface="+mn-lt"/>
                          <a:cs typeface="Arial" panose="020B0604020202020204" pitchFamily="34" charset="0"/>
                        </a:rPr>
                        <a:t>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10</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9 6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8 3</a:t>
                      </a:r>
                    </a:p>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10 8</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5CAD5306-C33A-1A8A-F7A2-1523CD6BAEE4}"/>
              </a:ext>
            </a:extLst>
          </p:cNvPr>
          <p:cNvSpPr txBox="1"/>
          <p:nvPr/>
        </p:nvSpPr>
        <p:spPr>
          <a:xfrm>
            <a:off x="962835" y="884804"/>
            <a:ext cx="3080845"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Overcall or double ? Opponent opens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 what do you do? (</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73. 6.2</a:t>
            </a:r>
            <a:r>
              <a:rPr lang="en-AU" dirty="0">
                <a:solidFill>
                  <a:prstClr val="black"/>
                </a:solidFill>
                <a:latin typeface="Calibri" panose="020F0502020204030204"/>
              </a:rPr>
              <a:t>)</a:t>
            </a:r>
          </a:p>
        </p:txBody>
      </p:sp>
      <p:sp>
        <p:nvSpPr>
          <p:cNvPr id="9" name="TextBox 8">
            <a:extLst>
              <a:ext uri="{FF2B5EF4-FFF2-40B4-BE49-F238E27FC236}">
                <a16:creationId xmlns:a16="http://schemas.microsoft.com/office/drawing/2014/main" id="{4BC83478-F5C9-E8D6-340E-9D3CCF1D19B2}"/>
              </a:ext>
            </a:extLst>
          </p:cNvPr>
          <p:cNvSpPr txBox="1"/>
          <p:nvPr/>
        </p:nvSpPr>
        <p:spPr>
          <a:xfrm>
            <a:off x="962835" y="2704942"/>
            <a:ext cx="9995877"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AU" dirty="0">
                <a:solidFill>
                  <a:prstClr val="black"/>
                </a:solidFill>
                <a:latin typeface="Calibri" panose="020F0502020204030204"/>
              </a:rPr>
              <a:t>To overcall opponents opening bid with 1NT, you still need 15-17 HCP, but you also need a stopper in the opponents bid suit(s)</a:t>
            </a:r>
          </a:p>
          <a:p>
            <a:pPr lvl="1">
              <a:defRPr/>
            </a:pPr>
            <a:r>
              <a:rPr lang="en-AU" dirty="0">
                <a:solidFill>
                  <a:prstClr val="black"/>
                </a:solidFill>
                <a:latin typeface="Calibri" panose="020F0502020204030204"/>
              </a:rPr>
              <a:t>- a stopper is an honour card with enough support cards that it can stop the opponents run of the suit</a:t>
            </a:r>
          </a:p>
        </p:txBody>
      </p:sp>
      <p:graphicFrame>
        <p:nvGraphicFramePr>
          <p:cNvPr id="11" name="Table 10">
            <a:extLst>
              <a:ext uri="{FF2B5EF4-FFF2-40B4-BE49-F238E27FC236}">
                <a16:creationId xmlns:a16="http://schemas.microsoft.com/office/drawing/2014/main" id="{3CFC437E-EF4F-1996-0316-CE2B31D72E77}"/>
              </a:ext>
            </a:extLst>
          </p:cNvPr>
          <p:cNvGraphicFramePr>
            <a:graphicFrameLocks noGrp="1"/>
          </p:cNvGraphicFramePr>
          <p:nvPr>
            <p:extLst>
              <p:ext uri="{D42A27DB-BD31-4B8C-83A1-F6EECF244321}">
                <p14:modId xmlns:p14="http://schemas.microsoft.com/office/powerpoint/2010/main" val="3169770549"/>
              </p:ext>
            </p:extLst>
          </p:nvPr>
        </p:nvGraphicFramePr>
        <p:xfrm>
          <a:off x="1325905" y="4024839"/>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7 4 2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9 8</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7 3</a:t>
                      </a:r>
                    </a:p>
                    <a:p>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8 5</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9 5</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 8 3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8 6</a:t>
                      </a: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8 5 3</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10 5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10 8 4 2</a:t>
                      </a:r>
                    </a:p>
                    <a:p>
                      <a:r>
                        <a:rPr lang="en-AU" sz="1800" dirty="0">
                          <a:latin typeface="+mn-lt"/>
                          <a:cs typeface="Arial" panose="020B0604020202020204" pitchFamily="34" charset="0"/>
                        </a:rPr>
                        <a:t>♣ 4</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dirty="0">
                          <a:latin typeface="+mn-lt"/>
                          <a:cs typeface="Arial" panose="020B0604020202020204" pitchFamily="34" charset="0"/>
                        </a:rPr>
                        <a:t> 7 6</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a:t>
                      </a:r>
                    </a:p>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6 3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2" name="TextBox 11">
            <a:extLst>
              <a:ext uri="{FF2B5EF4-FFF2-40B4-BE49-F238E27FC236}">
                <a16:creationId xmlns:a16="http://schemas.microsoft.com/office/drawing/2014/main" id="{ADFAA8A0-D65D-3DFC-5FAD-C777DBAE5041}"/>
              </a:ext>
            </a:extLst>
          </p:cNvPr>
          <p:cNvSpPr txBox="1"/>
          <p:nvPr/>
        </p:nvSpPr>
        <p:spPr>
          <a:xfrm>
            <a:off x="8004597" y="4024839"/>
            <a:ext cx="2861498"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The player on your right opens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 what do you do? (</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77. #1</a:t>
            </a:r>
            <a:r>
              <a:rPr lang="en-AU" dirty="0">
                <a:solidFill>
                  <a:prstClr val="black"/>
                </a:solidFill>
                <a:latin typeface="Calibri" panose="020F0502020204030204"/>
              </a:rPr>
              <a:t>)</a:t>
            </a:r>
          </a:p>
        </p:txBody>
      </p:sp>
    </p:spTree>
    <p:extLst>
      <p:ext uri="{BB962C8B-B14F-4D97-AF65-F5344CB8AC3E}">
        <p14:creationId xmlns:p14="http://schemas.microsoft.com/office/powerpoint/2010/main" val="3804895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74020FC2-1DEA-3CAF-AE2C-4ADC15945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495D1-EBE9-5101-843F-5D219D50A8E0}"/>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7:  Quizzes</a:t>
            </a:r>
            <a:endParaRPr lang="en-AU" sz="2800" dirty="0"/>
          </a:p>
        </p:txBody>
      </p:sp>
      <p:pic>
        <p:nvPicPr>
          <p:cNvPr id="4" name="Picture 3">
            <a:extLst>
              <a:ext uri="{FF2B5EF4-FFF2-40B4-BE49-F238E27FC236}">
                <a16:creationId xmlns:a16="http://schemas.microsoft.com/office/drawing/2014/main" id="{85639EDE-0A1A-2864-6AA6-1CF492D420FD}"/>
              </a:ext>
            </a:extLst>
          </p:cNvPr>
          <p:cNvPicPr>
            <a:picLocks noChangeAspect="1"/>
          </p:cNvPicPr>
          <p:nvPr/>
        </p:nvPicPr>
        <p:blipFill>
          <a:blip r:embed="rId3"/>
          <a:stretch>
            <a:fillRect/>
          </a:stretch>
        </p:blipFill>
        <p:spPr>
          <a:xfrm>
            <a:off x="11607271" y="1561275"/>
            <a:ext cx="449619" cy="3398815"/>
          </a:xfrm>
          <a:prstGeom prst="rect">
            <a:avLst/>
          </a:prstGeom>
        </p:spPr>
      </p:pic>
      <p:sp>
        <p:nvSpPr>
          <p:cNvPr id="5" name="TextBox 4">
            <a:extLst>
              <a:ext uri="{FF2B5EF4-FFF2-40B4-BE49-F238E27FC236}">
                <a16:creationId xmlns:a16="http://schemas.microsoft.com/office/drawing/2014/main" id="{556BC6AA-9E69-8727-FD5E-4689ACE4006C}"/>
              </a:ext>
            </a:extLst>
          </p:cNvPr>
          <p:cNvSpPr txBox="1"/>
          <p:nvPr/>
        </p:nvSpPr>
        <p:spPr>
          <a:xfrm>
            <a:off x="0" y="6488668"/>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graphicFrame>
        <p:nvGraphicFramePr>
          <p:cNvPr id="7" name="Table 6">
            <a:extLst>
              <a:ext uri="{FF2B5EF4-FFF2-40B4-BE49-F238E27FC236}">
                <a16:creationId xmlns:a16="http://schemas.microsoft.com/office/drawing/2014/main" id="{D920D187-C706-E307-67C2-C62CAE4C9008}"/>
              </a:ext>
            </a:extLst>
          </p:cNvPr>
          <p:cNvGraphicFramePr>
            <a:graphicFrameLocks noGrp="1"/>
          </p:cNvGraphicFramePr>
          <p:nvPr>
            <p:extLst>
              <p:ext uri="{D42A27DB-BD31-4B8C-83A1-F6EECF244321}">
                <p14:modId xmlns:p14="http://schemas.microsoft.com/office/powerpoint/2010/main" val="131883783"/>
              </p:ext>
            </p:extLst>
          </p:nvPr>
        </p:nvGraphicFramePr>
        <p:xfrm>
          <a:off x="881305" y="882117"/>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9 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7 3 2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3 2</a:t>
                      </a:r>
                    </a:p>
                    <a:p>
                      <a:r>
                        <a:rPr lang="en-AU" sz="1800" dirty="0">
                          <a:latin typeface="+mn-lt"/>
                          <a:cs typeface="Arial" panose="020B0604020202020204" pitchFamily="34" charset="0"/>
                        </a:rPr>
                        <a:t>♣ 6 3</a:t>
                      </a:r>
                      <a:endParaRPr lang="en-AU" sz="1800" dirty="0">
                        <a:latin typeface="+mn-lt"/>
                      </a:endParaRPr>
                    </a:p>
                  </a:txBody>
                  <a:tcPr/>
                </a:tc>
                <a:tc>
                  <a:txBody>
                    <a:bodyPr/>
                    <a:lstStyle/>
                    <a:p>
                      <a:r>
                        <a:rPr lang="en-AU" sz="1800" dirty="0">
                          <a:latin typeface="+mn-lt"/>
                          <a:cs typeface="Arial" panose="020B0604020202020204" pitchFamily="34" charset="0"/>
                        </a:rPr>
                        <a:t>♠ 9 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6 2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dirty="0">
                          <a:latin typeface="+mn-lt"/>
                          <a:cs typeface="Arial" panose="020B0604020202020204" pitchFamily="34" charset="0"/>
                        </a:rPr>
                        <a:t>7 3 2</a:t>
                      </a:r>
                    </a:p>
                    <a:p>
                      <a:r>
                        <a:rPr lang="en-AU" sz="1800" dirty="0">
                          <a:latin typeface="+mn-lt"/>
                          <a:cs typeface="Arial" panose="020B0604020202020204" pitchFamily="34" charset="0"/>
                        </a:rPr>
                        <a:t>♣ 8 7 2</a:t>
                      </a:r>
                      <a:endParaRPr lang="en-AU" sz="1800" dirty="0">
                        <a:latin typeface="+mn-lt"/>
                      </a:endParaRPr>
                    </a:p>
                  </a:txBody>
                  <a:tcPr/>
                </a:tc>
                <a:tc>
                  <a:txBody>
                    <a:bodyPr/>
                    <a:lstStyle/>
                    <a:p>
                      <a:r>
                        <a:rPr lang="en-AU" sz="1800" dirty="0">
                          <a:latin typeface="+mn-lt"/>
                          <a:cs typeface="Arial" panose="020B0604020202020204" pitchFamily="34" charset="0"/>
                        </a:rPr>
                        <a:t>♠ 9 7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Q J  </a:t>
                      </a:r>
                      <a:r>
                        <a:rPr lang="en-AU" sz="1800" dirty="0">
                          <a:latin typeface="+mn-lt"/>
                          <a:cs typeface="Arial" panose="020B0604020202020204" pitchFamily="34" charset="0"/>
                        </a:rPr>
                        <a:t>5 3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2</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10 5 3</a:t>
                      </a:r>
                      <a:endParaRPr lang="en-AU" sz="1800" dirty="0">
                        <a:latin typeface="+mn-lt"/>
                      </a:endParaRPr>
                    </a:p>
                  </a:txBody>
                  <a:tcPr/>
                </a:tc>
                <a:tc>
                  <a:txBody>
                    <a:bodyPr/>
                    <a:lstStyle/>
                    <a:p>
                      <a:r>
                        <a:rPr lang="en-AU" sz="1800" dirty="0">
                          <a:latin typeface="+mn-lt"/>
                          <a:cs typeface="Arial" panose="020B0604020202020204" pitchFamily="34" charset="0"/>
                        </a:rPr>
                        <a:t>♠</a:t>
                      </a:r>
                      <a:r>
                        <a:rPr lang="en-AU" sz="1800" b="1" dirty="0">
                          <a:latin typeface="+mn-lt"/>
                          <a:cs typeface="Arial" panose="020B0604020202020204" pitchFamily="34" charset="0"/>
                        </a:rPr>
                        <a:t> J  </a:t>
                      </a:r>
                      <a:r>
                        <a:rPr lang="en-AU" sz="1800" dirty="0">
                          <a:latin typeface="+mn-lt"/>
                          <a:cs typeface="Arial" panose="020B0604020202020204" pitchFamily="34" charset="0"/>
                        </a:rPr>
                        <a:t>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6 4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10 7 6 3</a:t>
                      </a:r>
                    </a:p>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6 3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D6FA82FA-B950-2AE0-BC8E-625420489544}"/>
              </a:ext>
            </a:extLst>
          </p:cNvPr>
          <p:cNvSpPr txBox="1"/>
          <p:nvPr/>
        </p:nvSpPr>
        <p:spPr>
          <a:xfrm>
            <a:off x="7653506" y="882117"/>
            <a:ext cx="3024654"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On your left, 1</a:t>
            </a:r>
            <a:r>
              <a:rPr lang="en-AU" sz="1800" dirty="0">
                <a:latin typeface="+mn-lt"/>
                <a:cs typeface="Arial" panose="020B0604020202020204" pitchFamily="34" charset="0"/>
              </a:rPr>
              <a:t>♠</a:t>
            </a:r>
            <a:r>
              <a:rPr lang="en-AU" dirty="0">
                <a:solidFill>
                  <a:prstClr val="black"/>
                </a:solidFill>
                <a:latin typeface="Calibri" panose="020F0502020204030204"/>
              </a:rPr>
              <a:t>, partner doubles, pass on your right.  What do you bid?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77. #2</a:t>
            </a:r>
            <a:r>
              <a:rPr lang="en-AU" dirty="0">
                <a:solidFill>
                  <a:prstClr val="black"/>
                </a:solidFill>
                <a:latin typeface="Calibri" panose="020F0502020204030204"/>
              </a:rPr>
              <a:t>)</a:t>
            </a:r>
          </a:p>
        </p:txBody>
      </p:sp>
      <p:graphicFrame>
        <p:nvGraphicFramePr>
          <p:cNvPr id="11" name="Table 10">
            <a:extLst>
              <a:ext uri="{FF2B5EF4-FFF2-40B4-BE49-F238E27FC236}">
                <a16:creationId xmlns:a16="http://schemas.microsoft.com/office/drawing/2014/main" id="{F220B938-C577-2F74-E388-FE8BEFD666E1}"/>
              </a:ext>
            </a:extLst>
          </p:cNvPr>
          <p:cNvGraphicFramePr>
            <a:graphicFrameLocks noGrp="1"/>
          </p:cNvGraphicFramePr>
          <p:nvPr>
            <p:extLst>
              <p:ext uri="{D42A27DB-BD31-4B8C-83A1-F6EECF244321}">
                <p14:modId xmlns:p14="http://schemas.microsoft.com/office/powerpoint/2010/main" val="2731505611"/>
              </p:ext>
            </p:extLst>
          </p:nvPr>
        </p:nvGraphicFramePr>
        <p:xfrm>
          <a:off x="4280056" y="3172559"/>
          <a:ext cx="6502400" cy="15544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gridCol w="1625600">
                  <a:extLst>
                    <a:ext uri="{9D8B030D-6E8A-4147-A177-3AD203B41FA5}">
                      <a16:colId xmlns:a16="http://schemas.microsoft.com/office/drawing/2014/main" val="799415068"/>
                    </a:ext>
                  </a:extLst>
                </a:gridCol>
                <a:gridCol w="1625600">
                  <a:extLst>
                    <a:ext uri="{9D8B030D-6E8A-4147-A177-3AD203B41FA5}">
                      <a16:colId xmlns:a16="http://schemas.microsoft.com/office/drawing/2014/main" val="2430911580"/>
                    </a:ext>
                  </a:extLst>
                </a:gridCol>
              </a:tblGrid>
              <a:tr h="0">
                <a:tc>
                  <a:txBody>
                    <a:bodyPr/>
                    <a:lstStyle/>
                    <a:p>
                      <a:pPr algn="ctr"/>
                      <a:r>
                        <a:rPr lang="en-AU" sz="1800" dirty="0"/>
                        <a:t>( a )</a:t>
                      </a:r>
                    </a:p>
                  </a:txBody>
                  <a:tcPr/>
                </a:tc>
                <a:tc>
                  <a:txBody>
                    <a:bodyPr/>
                    <a:lstStyle/>
                    <a:p>
                      <a:pPr algn="ctr"/>
                      <a:r>
                        <a:rPr lang="en-AU" sz="1800" dirty="0"/>
                        <a:t>( b )</a:t>
                      </a:r>
                    </a:p>
                  </a:txBody>
                  <a:tcPr/>
                </a:tc>
                <a:tc>
                  <a:txBody>
                    <a:bodyPr/>
                    <a:lstStyle/>
                    <a:p>
                      <a:pPr algn="ctr"/>
                      <a:r>
                        <a:rPr lang="en-AU" sz="1800" dirty="0"/>
                        <a:t>( c )</a:t>
                      </a:r>
                    </a:p>
                  </a:txBody>
                  <a:tcPr/>
                </a:tc>
                <a:tc>
                  <a:txBody>
                    <a:bodyPr/>
                    <a:lstStyle/>
                    <a:p>
                      <a:pPr algn="ctr"/>
                      <a:r>
                        <a:rPr lang="en-AU" sz="1800" dirty="0"/>
                        <a:t>( d )</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a:t>
                      </a:r>
                      <a:r>
                        <a:rPr lang="en-AU" sz="1800" dirty="0">
                          <a:latin typeface="+mn-lt"/>
                          <a:cs typeface="Arial" panose="020B0604020202020204" pitchFamily="34" charset="0"/>
                        </a:rPr>
                        <a:t>  7 4</a:t>
                      </a:r>
                    </a:p>
                    <a:p>
                      <a:r>
                        <a:rPr lang="en-AU" sz="1800" dirty="0">
                          <a:latin typeface="+mn-lt"/>
                          <a:cs typeface="Arial" panose="020B0604020202020204" pitchFamily="34" charset="0"/>
                        </a:rPr>
                        <a:t>♣ 9 8 5 4 2</a:t>
                      </a:r>
                      <a:endParaRPr lang="en-AU" sz="1800" dirty="0">
                        <a:latin typeface="+mn-lt"/>
                      </a:endParaRPr>
                    </a:p>
                  </a:txBody>
                  <a:tcPr/>
                </a:tc>
                <a:tc>
                  <a:txBody>
                    <a:bodyPr/>
                    <a:lstStyle/>
                    <a:p>
                      <a:r>
                        <a:rPr lang="en-AU" sz="1800" dirty="0">
                          <a:latin typeface="+mn-lt"/>
                          <a:cs typeface="Arial" panose="020B0604020202020204" pitchFamily="34" charset="0"/>
                        </a:rPr>
                        <a:t>♠</a:t>
                      </a:r>
                      <a:r>
                        <a:rPr lang="en-AU" sz="1800" b="1" dirty="0">
                          <a:latin typeface="+mn-lt"/>
                          <a:cs typeface="Arial" panose="020B0604020202020204" pitchFamily="34" charset="0"/>
                        </a:rPr>
                        <a:t> Q  </a:t>
                      </a:r>
                      <a:r>
                        <a:rPr lang="en-AU" sz="1800" dirty="0">
                          <a:latin typeface="+mn-lt"/>
                          <a:cs typeface="Arial" panose="020B0604020202020204" pitchFamily="34" charset="0"/>
                        </a:rPr>
                        <a:t>8 6 2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5 3</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6 3</a:t>
                      </a:r>
                    </a:p>
                    <a:p>
                      <a:r>
                        <a:rPr lang="en-AU" sz="1800" dirty="0">
                          <a:latin typeface="+mn-lt"/>
                          <a:cs typeface="Arial" panose="020B0604020202020204" pitchFamily="34" charset="0"/>
                        </a:rPr>
                        <a:t>♣ 10 7 3</a:t>
                      </a:r>
                      <a:endParaRPr lang="en-AU" sz="1800" dirty="0">
                        <a:latin typeface="+mn-lt"/>
                      </a:endParaRPr>
                    </a:p>
                  </a:txBody>
                  <a:tcPr/>
                </a:tc>
                <a:tc>
                  <a:txBody>
                    <a:bodyPr/>
                    <a:lstStyle/>
                    <a:p>
                      <a:r>
                        <a:rPr lang="en-AU" sz="1800" dirty="0">
                          <a:latin typeface="+mn-lt"/>
                          <a:cs typeface="Arial" panose="020B0604020202020204" pitchFamily="34" charset="0"/>
                        </a:rPr>
                        <a:t>♠ 7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J  </a:t>
                      </a:r>
                      <a:r>
                        <a:rPr lang="en-AU" sz="1800" dirty="0">
                          <a:latin typeface="+mn-lt"/>
                          <a:cs typeface="Arial" panose="020B0604020202020204" pitchFamily="34" charset="0"/>
                        </a:rPr>
                        <a:t>10 7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5 2</a:t>
                      </a:r>
                    </a:p>
                    <a:p>
                      <a:r>
                        <a:rPr lang="en-AU" sz="1800" dirty="0">
                          <a:latin typeface="+mn-lt"/>
                          <a:cs typeface="Arial" panose="020B0604020202020204" pitchFamily="34" charset="0"/>
                        </a:rPr>
                        <a:t>♣ 9 8 6 2</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J  </a:t>
                      </a:r>
                      <a:r>
                        <a:rPr lang="en-AU" sz="1800" dirty="0">
                          <a:latin typeface="+mn-lt"/>
                          <a:cs typeface="Arial" panose="020B0604020202020204" pitchFamily="34" charset="0"/>
                        </a:rPr>
                        <a:t>4 2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8 3 2</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10 9 3</a:t>
                      </a:r>
                    </a:p>
                    <a:p>
                      <a:r>
                        <a:rPr lang="en-AU" sz="1800" dirty="0">
                          <a:latin typeface="+mn-lt"/>
                          <a:cs typeface="Arial" panose="020B0604020202020204" pitchFamily="34" charset="0"/>
                        </a:rPr>
                        <a:t>♣ 9</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12" name="TextBox 11">
            <a:extLst>
              <a:ext uri="{FF2B5EF4-FFF2-40B4-BE49-F238E27FC236}">
                <a16:creationId xmlns:a16="http://schemas.microsoft.com/office/drawing/2014/main" id="{29546223-E619-CC38-17F4-DB01F90B29F1}"/>
              </a:ext>
            </a:extLst>
          </p:cNvPr>
          <p:cNvSpPr txBox="1"/>
          <p:nvPr/>
        </p:nvSpPr>
        <p:spPr>
          <a:xfrm>
            <a:off x="709130" y="3172559"/>
            <a:ext cx="3293910"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On your left, 1</a:t>
            </a:r>
            <a:r>
              <a:rPr lang="en-AU" sz="1800" dirty="0">
                <a:solidFill>
                  <a:srgbClr val="FF0000"/>
                </a:solidFill>
                <a:latin typeface="+mn-lt"/>
                <a:cs typeface="Arial" panose="020B0604020202020204" pitchFamily="34" charset="0"/>
              </a:rPr>
              <a:t>♥</a:t>
            </a:r>
            <a:r>
              <a:rPr lang="en-AU" dirty="0">
                <a:solidFill>
                  <a:prstClr val="black"/>
                </a:solidFill>
                <a:latin typeface="Calibri" panose="020F0502020204030204"/>
              </a:rPr>
              <a:t>, partner doubles, pass on your right.  What do you bid? </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t>
            </a:r>
            <a:r>
              <a:rPr lang="en-AU" dirty="0" err="1">
                <a:solidFill>
                  <a:prstClr val="black"/>
                </a:solidFill>
                <a:latin typeface="Calibri" panose="020F0502020204030204"/>
              </a:rPr>
              <a:t>pg</a:t>
            </a:r>
            <a:r>
              <a:rPr lang="en-AU" dirty="0">
                <a:solidFill>
                  <a:prstClr val="black"/>
                </a:solidFill>
                <a:latin typeface="Calibri" panose="020F0502020204030204"/>
              </a:rPr>
              <a:t> </a:t>
            </a:r>
            <a:r>
              <a:rPr lang="en-AU" b="1" dirty="0">
                <a:solidFill>
                  <a:prstClr val="black"/>
                </a:solidFill>
                <a:latin typeface="Calibri" panose="020F0502020204030204"/>
              </a:rPr>
              <a:t>77. #3</a:t>
            </a:r>
            <a:r>
              <a:rPr lang="en-AU" dirty="0">
                <a:solidFill>
                  <a:prstClr val="black"/>
                </a:solidFill>
                <a:latin typeface="Calibri" panose="020F0502020204030204"/>
              </a:rPr>
              <a:t>)</a:t>
            </a:r>
          </a:p>
        </p:txBody>
      </p:sp>
    </p:spTree>
    <p:extLst>
      <p:ext uri="{BB962C8B-B14F-4D97-AF65-F5344CB8AC3E}">
        <p14:creationId xmlns:p14="http://schemas.microsoft.com/office/powerpoint/2010/main" val="2781937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5FBEA1A-4A14-AE08-69B4-5F7A6A97F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CDF39-499B-77FC-8636-A532122F2659}"/>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7:  Questions ?</a:t>
            </a:r>
            <a:endParaRPr lang="en-AU" sz="2800" dirty="0"/>
          </a:p>
        </p:txBody>
      </p:sp>
      <p:pic>
        <p:nvPicPr>
          <p:cNvPr id="4" name="Picture 3">
            <a:extLst>
              <a:ext uri="{FF2B5EF4-FFF2-40B4-BE49-F238E27FC236}">
                <a16:creationId xmlns:a16="http://schemas.microsoft.com/office/drawing/2014/main" id="{9B0747BB-B8D6-477E-52F2-46CFBDD4AC6A}"/>
              </a:ext>
            </a:extLst>
          </p:cNvPr>
          <p:cNvPicPr>
            <a:picLocks noChangeAspect="1"/>
          </p:cNvPicPr>
          <p:nvPr/>
        </p:nvPicPr>
        <p:blipFill>
          <a:blip r:embed="rId3"/>
          <a:stretch>
            <a:fillRect/>
          </a:stretch>
        </p:blipFill>
        <p:spPr>
          <a:xfrm>
            <a:off x="282144" y="1729592"/>
            <a:ext cx="449619" cy="3398815"/>
          </a:xfrm>
          <a:prstGeom prst="rect">
            <a:avLst/>
          </a:prstGeom>
        </p:spPr>
      </p:pic>
      <p:sp>
        <p:nvSpPr>
          <p:cNvPr id="3" name="TextBox 2">
            <a:extLst>
              <a:ext uri="{FF2B5EF4-FFF2-40B4-BE49-F238E27FC236}">
                <a16:creationId xmlns:a16="http://schemas.microsoft.com/office/drawing/2014/main" id="{04A8464F-7414-2ACA-F9E2-8CE7C822D369}"/>
              </a:ext>
            </a:extLst>
          </p:cNvPr>
          <p:cNvSpPr txBox="1"/>
          <p:nvPr/>
        </p:nvSpPr>
        <p:spPr>
          <a:xfrm>
            <a:off x="1167884" y="1033057"/>
            <a:ext cx="9995877"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Any questions ?</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Lets play some hands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endParaRPr lang="en-AU"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75C95084-23BE-72CA-16BC-AA07114C33A2}"/>
              </a:ext>
            </a:extLst>
          </p:cNvPr>
          <p:cNvSpPr txBox="1"/>
          <p:nvPr/>
        </p:nvSpPr>
        <p:spPr>
          <a:xfrm>
            <a:off x="0" y="6488668"/>
            <a:ext cx="1167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p>
        </p:txBody>
      </p:sp>
      <p:sp>
        <p:nvSpPr>
          <p:cNvPr id="6" name="TextBox 5">
            <a:extLst>
              <a:ext uri="{FF2B5EF4-FFF2-40B4-BE49-F238E27FC236}">
                <a16:creationId xmlns:a16="http://schemas.microsoft.com/office/drawing/2014/main" id="{94D206AE-8B39-4751-7BEE-865AE70AF265}"/>
              </a:ext>
            </a:extLst>
          </p:cNvPr>
          <p:cNvSpPr txBox="1"/>
          <p:nvPr/>
        </p:nvSpPr>
        <p:spPr>
          <a:xfrm>
            <a:off x="937250" y="4624614"/>
            <a:ext cx="1007664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Bridge – Chapter 6.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Very good info about takeout doubles:</a:t>
            </a:r>
            <a:r>
              <a:rPr lang="en-AU" dirty="0">
                <a:solidFill>
                  <a:prstClr val="black"/>
                </a:solidFill>
                <a:latin typeface="Calibri" panose="020F0502020204030204"/>
              </a:rPr>
              <a:t>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https://www.bridgebears.com/bridge-card-game/bidding/doubles.html</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Oasis Bridge – takeout double: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https://www.youtube.com/watch?v=GvNzaV6x_x4</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Oasis Bridge – response to t/o double: </a:t>
            </a:r>
            <a:r>
              <a:rPr lang="en-AU" dirty="0">
                <a:solidFill>
                  <a:prstClr val="black"/>
                </a:solidFill>
                <a:latin typeface="Calibri" panose="020F0502020204030204"/>
                <a:hlinkClick r:id="rId6"/>
              </a:rPr>
              <a:t>https://www.youtube.com/watch?v=HsJbaJTqdmw</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729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64C39AE-B254-014B-0C5D-341D46049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0DD17-09CA-DCC1-0236-CBB46ECEAABA}"/>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7 Review</a:t>
            </a:r>
            <a:endParaRPr lang="en-AU" sz="2800" dirty="0"/>
          </a:p>
        </p:txBody>
      </p:sp>
      <p:pic>
        <p:nvPicPr>
          <p:cNvPr id="4" name="Picture 3">
            <a:extLst>
              <a:ext uri="{FF2B5EF4-FFF2-40B4-BE49-F238E27FC236}">
                <a16:creationId xmlns:a16="http://schemas.microsoft.com/office/drawing/2014/main" id="{09016003-D725-5604-5AC8-E56D9DACBFD6}"/>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5A60104C-EA2F-64FE-D252-EB425E04D4BD}"/>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977E294E-7565-120B-8CBB-3AE5CE18E1F6}"/>
              </a:ext>
            </a:extLst>
          </p:cNvPr>
          <p:cNvGraphicFramePr>
            <a:graphicFrameLocks noGrp="1"/>
          </p:cNvGraphicFramePr>
          <p:nvPr>
            <p:extLst>
              <p:ext uri="{D42A27DB-BD31-4B8C-83A1-F6EECF244321}">
                <p14:modId xmlns:p14="http://schemas.microsoft.com/office/powerpoint/2010/main" val="543866370"/>
              </p:ext>
            </p:extLst>
          </p:nvPr>
        </p:nvGraphicFramePr>
        <p:xfrm>
          <a:off x="1191488" y="1729592"/>
          <a:ext cx="9466351" cy="4495550"/>
        </p:xfrm>
        <a:graphic>
          <a:graphicData uri="http://schemas.openxmlformats.org/drawingml/2006/table">
            <a:tbl>
              <a:tblPr firstRow="1" bandRow="1">
                <a:tableStyleId>{5C22544A-7EE6-4342-B048-85BDC9FD1C3A}</a:tableStyleId>
              </a:tblPr>
              <a:tblGrid>
                <a:gridCol w="3935388">
                  <a:extLst>
                    <a:ext uri="{9D8B030D-6E8A-4147-A177-3AD203B41FA5}">
                      <a16:colId xmlns:a16="http://schemas.microsoft.com/office/drawing/2014/main" val="137227163"/>
                    </a:ext>
                  </a:extLst>
                </a:gridCol>
                <a:gridCol w="5530963">
                  <a:extLst>
                    <a:ext uri="{9D8B030D-6E8A-4147-A177-3AD203B41FA5}">
                      <a16:colId xmlns:a16="http://schemas.microsoft.com/office/drawing/2014/main" val="1131472717"/>
                    </a:ext>
                  </a:extLst>
                </a:gridCol>
              </a:tblGrid>
              <a:tr h="380750">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dirty="0"/>
                        <a:t>Takeout Doubles</a:t>
                      </a:r>
                    </a:p>
                  </a:txBody>
                  <a:tcPr/>
                </a:tc>
                <a:tc>
                  <a:txBody>
                    <a:bodyPr/>
                    <a:lstStyle/>
                    <a:p>
                      <a:r>
                        <a:rPr lang="en-AU" dirty="0"/>
                        <a:t>You should be able to support whatever suit partner bids; to rebid after a takeout double you need 16+ HCP</a:t>
                      </a:r>
                    </a:p>
                    <a:p>
                      <a:endParaRPr lang="en-AU" dirty="0"/>
                    </a:p>
                  </a:txBody>
                  <a:tcPr/>
                </a:tc>
                <a:extLst>
                  <a:ext uri="{0D108BD9-81ED-4DB2-BD59-A6C34878D82A}">
                    <a16:rowId xmlns:a16="http://schemas.microsoft.com/office/drawing/2014/main" val="3495950867"/>
                  </a:ext>
                </a:extLst>
              </a:tr>
              <a:tr h="380750">
                <a:tc>
                  <a:txBody>
                    <a:bodyPr/>
                    <a:lstStyle/>
                    <a:p>
                      <a:r>
                        <a:rPr lang="en-AU" dirty="0"/>
                        <a:t>Advancer (</a:t>
                      </a:r>
                      <a:r>
                        <a:rPr lang="en-AU" dirty="0" err="1"/>
                        <a:t>overcaller’s</a:t>
                      </a:r>
                      <a:r>
                        <a:rPr lang="en-AU" dirty="0"/>
                        <a:t> partner)</a:t>
                      </a:r>
                    </a:p>
                  </a:txBody>
                  <a:tcPr/>
                </a:tc>
                <a:tc>
                  <a:txBody>
                    <a:bodyPr/>
                    <a:lstStyle/>
                    <a:p>
                      <a:r>
                        <a:rPr lang="en-AU" b="0" dirty="0"/>
                        <a:t>Firstly calculate your TOTAL POINTS, as you can assume a fit in whatever you bid.</a:t>
                      </a:r>
                    </a:p>
                    <a:p>
                      <a:r>
                        <a:rPr lang="en-AU" b="1" dirty="0"/>
                        <a:t>If there is no intervening bid</a:t>
                      </a:r>
                      <a:r>
                        <a:rPr lang="en-AU" dirty="0"/>
                        <a:t>, you MUST make a bid.  You will bid your longest suit which hasn’t been bid by your opponents.  If you have 8+ HCP, and cover in your opponents’ suit(s) you could consider bidding 1NT.</a:t>
                      </a:r>
                    </a:p>
                    <a:p>
                      <a:r>
                        <a:rPr lang="en-AU" b="1" dirty="0"/>
                        <a:t>If there IS an intervening bid</a:t>
                      </a:r>
                      <a:r>
                        <a:rPr lang="en-AU" dirty="0"/>
                        <a:t>, you may pass *BUT* if you have 8+ points you could bid at the one level, and with 10+ points you could bid at the two level. </a:t>
                      </a:r>
                    </a:p>
                  </a:txBody>
                  <a:tcPr/>
                </a:tc>
                <a:extLst>
                  <a:ext uri="{0D108BD9-81ED-4DB2-BD59-A6C34878D82A}">
                    <a16:rowId xmlns:a16="http://schemas.microsoft.com/office/drawing/2014/main" val="2353897759"/>
                  </a:ext>
                </a:extLst>
              </a:tr>
              <a:tr h="380750">
                <a:tc>
                  <a:txBody>
                    <a:bodyPr/>
                    <a:lstStyle/>
                    <a:p>
                      <a:r>
                        <a:rPr lang="en-AU" dirty="0"/>
                        <a:t>Advancer</a:t>
                      </a:r>
                    </a:p>
                  </a:txBody>
                  <a:tcPr/>
                </a:tc>
                <a:tc>
                  <a:txBody>
                    <a:bodyPr/>
                    <a:lstStyle/>
                    <a:p>
                      <a:r>
                        <a:rPr lang="en-AU" dirty="0"/>
                        <a:t>If you have 13+ TP, you should consider bidding directly to game in a major, or 4 of a minor</a:t>
                      </a:r>
                    </a:p>
                  </a:txBody>
                  <a:tcPr/>
                </a:tc>
                <a:extLst>
                  <a:ext uri="{0D108BD9-81ED-4DB2-BD59-A6C34878D82A}">
                    <a16:rowId xmlns:a16="http://schemas.microsoft.com/office/drawing/2014/main" val="793192118"/>
                  </a:ext>
                </a:extLst>
              </a:tr>
            </a:tbl>
          </a:graphicData>
        </a:graphic>
      </p:graphicFrame>
      <p:pic>
        <p:nvPicPr>
          <p:cNvPr id="7" name="Picture 6">
            <a:extLst>
              <a:ext uri="{FF2B5EF4-FFF2-40B4-BE49-F238E27FC236}">
                <a16:creationId xmlns:a16="http://schemas.microsoft.com/office/drawing/2014/main" id="{A725F31A-CE4C-7F1E-67D5-FE3735F572F9}"/>
              </a:ext>
            </a:extLst>
          </p:cNvPr>
          <p:cNvPicPr>
            <a:picLocks noChangeAspect="1"/>
          </p:cNvPicPr>
          <p:nvPr/>
        </p:nvPicPr>
        <p:blipFill>
          <a:blip r:embed="rId3"/>
          <a:stretch>
            <a:fillRect/>
          </a:stretch>
        </p:blipFill>
        <p:spPr>
          <a:xfrm>
            <a:off x="28035" y="1729592"/>
            <a:ext cx="449619" cy="3398815"/>
          </a:xfrm>
          <a:prstGeom prst="rect">
            <a:avLst/>
          </a:prstGeom>
        </p:spPr>
      </p:pic>
    </p:spTree>
    <p:extLst>
      <p:ext uri="{BB962C8B-B14F-4D97-AF65-F5344CB8AC3E}">
        <p14:creationId xmlns:p14="http://schemas.microsoft.com/office/powerpoint/2010/main" val="1004555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01267FC1-BDC1-BA66-B65D-03E99B6F5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95A2D-F67A-96BB-FEBC-434B2F746EB4}"/>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8:  Overview</a:t>
            </a:r>
            <a:endParaRPr lang="en-AU" sz="2800" dirty="0"/>
          </a:p>
        </p:txBody>
      </p:sp>
      <p:pic>
        <p:nvPicPr>
          <p:cNvPr id="4" name="Picture 3">
            <a:extLst>
              <a:ext uri="{FF2B5EF4-FFF2-40B4-BE49-F238E27FC236}">
                <a16:creationId xmlns:a16="http://schemas.microsoft.com/office/drawing/2014/main" id="{3898AD30-ADC4-76C4-A3D9-2407796A0873}"/>
              </a:ext>
            </a:extLst>
          </p:cNvPr>
          <p:cNvPicPr>
            <a:picLocks noChangeAspect="1"/>
          </p:cNvPicPr>
          <p:nvPr/>
        </p:nvPicPr>
        <p:blipFill>
          <a:blip r:embed="rId3"/>
          <a:stretch>
            <a:fillRect/>
          </a:stretch>
        </p:blipFill>
        <p:spPr>
          <a:xfrm>
            <a:off x="82593" y="1293347"/>
            <a:ext cx="449619" cy="3398815"/>
          </a:xfrm>
          <a:prstGeom prst="rect">
            <a:avLst/>
          </a:prstGeom>
        </p:spPr>
      </p:pic>
      <p:sp>
        <p:nvSpPr>
          <p:cNvPr id="3" name="TextBox 2">
            <a:extLst>
              <a:ext uri="{FF2B5EF4-FFF2-40B4-BE49-F238E27FC236}">
                <a16:creationId xmlns:a16="http://schemas.microsoft.com/office/drawing/2014/main" id="{A3B3CB2C-2A87-5DAF-6843-AD2724BFF0DD}"/>
              </a:ext>
            </a:extLst>
          </p:cNvPr>
          <p:cNvSpPr txBox="1"/>
          <p:nvPr/>
        </p:nvSpPr>
        <p:spPr>
          <a:xfrm>
            <a:off x="935919" y="3968025"/>
            <a:ext cx="9995877"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This week we look at </a:t>
            </a:r>
            <a:r>
              <a:rPr lang="en-AU" b="1" dirty="0">
                <a:solidFill>
                  <a:prstClr val="black"/>
                </a:solidFill>
                <a:latin typeface="Calibri" panose="020F0502020204030204"/>
              </a:rPr>
              <a:t>the Appendix </a:t>
            </a:r>
            <a:r>
              <a:rPr lang="en-AU" dirty="0">
                <a:solidFill>
                  <a:prstClr val="black"/>
                </a:solidFill>
                <a:latin typeface="Calibri" panose="020F0502020204030204"/>
              </a:rPr>
              <a:t>of the book – and broaden our bidding system further</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 Opening 2 bids</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 Advanced responses to a no trump opening by partner</a:t>
            </a: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 Artificial bids</a:t>
            </a:r>
          </a:p>
        </p:txBody>
      </p:sp>
      <p:sp>
        <p:nvSpPr>
          <p:cNvPr id="5" name="TextBox 4">
            <a:extLst>
              <a:ext uri="{FF2B5EF4-FFF2-40B4-BE49-F238E27FC236}">
                <a16:creationId xmlns:a16="http://schemas.microsoft.com/office/drawing/2014/main" id="{AD6B02CF-B5E5-6D99-E2E0-C0F9A9ECA2EC}"/>
              </a:ext>
            </a:extLst>
          </p:cNvPr>
          <p:cNvSpPr txBox="1"/>
          <p:nvPr/>
        </p:nvSpPr>
        <p:spPr>
          <a:xfrm>
            <a:off x="0" y="6488668"/>
            <a:ext cx="1114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a:t>
            </a:r>
          </a:p>
        </p:txBody>
      </p:sp>
      <p:graphicFrame>
        <p:nvGraphicFramePr>
          <p:cNvPr id="6" name="Table 5">
            <a:extLst>
              <a:ext uri="{FF2B5EF4-FFF2-40B4-BE49-F238E27FC236}">
                <a16:creationId xmlns:a16="http://schemas.microsoft.com/office/drawing/2014/main" id="{CFEF9789-5A68-1BD3-6B58-95EE769D3730}"/>
              </a:ext>
            </a:extLst>
          </p:cNvPr>
          <p:cNvGraphicFramePr>
            <a:graphicFrameLocks noGrp="1"/>
          </p:cNvGraphicFramePr>
          <p:nvPr/>
        </p:nvGraphicFramePr>
        <p:xfrm>
          <a:off x="1391921" y="767715"/>
          <a:ext cx="9387840" cy="2595880"/>
        </p:xfrm>
        <a:graphic>
          <a:graphicData uri="http://schemas.openxmlformats.org/drawingml/2006/table">
            <a:tbl>
              <a:tblPr firstRow="1" bandRow="1">
                <a:tableStyleId>{5940675A-B579-460E-94D1-54222C63F5DA}</a:tableStyleId>
              </a:tblPr>
              <a:tblGrid>
                <a:gridCol w="1345849">
                  <a:extLst>
                    <a:ext uri="{9D8B030D-6E8A-4147-A177-3AD203B41FA5}">
                      <a16:colId xmlns:a16="http://schemas.microsoft.com/office/drawing/2014/main" val="2549194128"/>
                    </a:ext>
                  </a:extLst>
                </a:gridCol>
                <a:gridCol w="910414">
                  <a:extLst>
                    <a:ext uri="{9D8B030D-6E8A-4147-A177-3AD203B41FA5}">
                      <a16:colId xmlns:a16="http://schemas.microsoft.com/office/drawing/2014/main" val="1163382039"/>
                    </a:ext>
                  </a:extLst>
                </a:gridCol>
                <a:gridCol w="2316498">
                  <a:extLst>
                    <a:ext uri="{9D8B030D-6E8A-4147-A177-3AD203B41FA5}">
                      <a16:colId xmlns:a16="http://schemas.microsoft.com/office/drawing/2014/main" val="1171926373"/>
                    </a:ext>
                  </a:extLst>
                </a:gridCol>
                <a:gridCol w="981224">
                  <a:extLst>
                    <a:ext uri="{9D8B030D-6E8A-4147-A177-3AD203B41FA5}">
                      <a16:colId xmlns:a16="http://schemas.microsoft.com/office/drawing/2014/main" val="709872899"/>
                    </a:ext>
                  </a:extLst>
                </a:gridCol>
                <a:gridCol w="2720792">
                  <a:extLst>
                    <a:ext uri="{9D8B030D-6E8A-4147-A177-3AD203B41FA5}">
                      <a16:colId xmlns:a16="http://schemas.microsoft.com/office/drawing/2014/main" val="240461453"/>
                    </a:ext>
                  </a:extLst>
                </a:gridCol>
                <a:gridCol w="1113063">
                  <a:extLst>
                    <a:ext uri="{9D8B030D-6E8A-4147-A177-3AD203B41FA5}">
                      <a16:colId xmlns:a16="http://schemas.microsoft.com/office/drawing/2014/main" val="4193342959"/>
                    </a:ext>
                  </a:extLst>
                </a:gridCol>
              </a:tblGrid>
              <a:tr h="370840">
                <a:tc gridSpan="2">
                  <a:txBody>
                    <a:bodyPr/>
                    <a:lstStyle/>
                    <a:p>
                      <a:pPr algn="ctr"/>
                      <a:r>
                        <a:rPr lang="en-AU" dirty="0"/>
                        <a:t>Opening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Responder’s 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tc gridSpan="2">
                  <a:txBody>
                    <a:bodyPr/>
                    <a:lstStyle/>
                    <a:p>
                      <a:pPr algn="ctr"/>
                      <a:r>
                        <a:rPr lang="en-AU" dirty="0"/>
                        <a:t>Opener’s rebid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CCFF"/>
                    </a:solidFill>
                  </a:tcPr>
                </a:tc>
                <a:tc hMerge="1">
                  <a:txBody>
                    <a:bodyPr/>
                    <a:lstStyle/>
                    <a:p>
                      <a:endParaRPr lang="en-AU" dirty="0"/>
                    </a:p>
                  </a:txBody>
                  <a:tcPr/>
                </a:tc>
                <a:extLst>
                  <a:ext uri="{0D108BD9-81ED-4DB2-BD59-A6C34878D82A}">
                    <a16:rowId xmlns:a16="http://schemas.microsoft.com/office/drawing/2014/main" val="2705096746"/>
                  </a:ext>
                </a:extLst>
              </a:tr>
              <a:tr h="370840">
                <a:tc rowSpan="3">
                  <a:txBody>
                    <a:bodyPr/>
                    <a:lstStyle/>
                    <a:p>
                      <a:pPr algn="ctr"/>
                      <a:endParaRPr lang="en-AU" sz="1800" dirty="0"/>
                    </a:p>
                    <a:p>
                      <a:pPr algn="ctr"/>
                      <a:r>
                        <a:rPr lang="en-AU" sz="800" dirty="0"/>
                        <a:t> </a:t>
                      </a:r>
                    </a:p>
                    <a:p>
                      <a:pPr algn="ctr"/>
                      <a:r>
                        <a:rPr lang="en-AU" sz="1800" dirty="0"/>
                        <a:t>Unbalanced</a:t>
                      </a:r>
                    </a:p>
                  </a:txBody>
                  <a:tcPr>
                    <a:lnL w="38100" cap="flat" cmpd="sng" algn="ctr">
                      <a:solidFill>
                        <a:schemeClr val="tx1"/>
                      </a:solidFill>
                      <a:prstDash val="solid"/>
                      <a:round/>
                      <a:headEnd type="none" w="med" len="med"/>
                      <a:tailEnd type="none" w="med" len="med"/>
                    </a:lnL>
                    <a:solidFill>
                      <a:srgbClr val="CCFFCC"/>
                    </a:solidFill>
                  </a:tcPr>
                </a:tc>
                <a:tc rowSpan="3">
                  <a:txBody>
                    <a:bodyPr/>
                    <a:lstStyle/>
                    <a:p>
                      <a:pPr algn="ctr"/>
                      <a:endParaRPr lang="en-AU" sz="1800" dirty="0"/>
                    </a:p>
                    <a:p>
                      <a:pPr algn="ctr"/>
                      <a:r>
                        <a:rPr lang="en-AU" sz="1800" dirty="0"/>
                        <a:t> </a:t>
                      </a:r>
                    </a:p>
                    <a:p>
                      <a:pPr algn="ctr"/>
                      <a:r>
                        <a:rPr lang="en-AU" sz="1800" dirty="0"/>
                        <a:t>Week 2</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3</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274948190"/>
                  </a:ext>
                </a:extLst>
              </a:tr>
              <a:tr h="370840">
                <a:tc vMerge="1">
                  <a:txBody>
                    <a:bodyPr/>
                    <a:lstStyle/>
                    <a:p>
                      <a:endParaRPr lang="en-AU" dirty="0"/>
                    </a:p>
                  </a:txBody>
                  <a:tcPr/>
                </a:tc>
                <a:tc vMerge="1">
                  <a:txBody>
                    <a:bodyPr/>
                    <a:lstStyle/>
                    <a:p>
                      <a:endParaRPr lang="en-AU"/>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t>Can not</a:t>
                      </a:r>
                      <a:r>
                        <a:rPr lang="en-AU" sz="1800" dirty="0"/>
                        <a:t> support opener</a:t>
                      </a:r>
                    </a:p>
                  </a:txBody>
                  <a:tcPr>
                    <a:lnL w="38100" cap="flat" cmpd="sng" algn="ctr">
                      <a:solidFill>
                        <a:schemeClr val="tx1"/>
                      </a:solidFill>
                      <a:prstDash val="solid"/>
                      <a:round/>
                      <a:headEnd type="none" w="med" len="med"/>
                      <a:tailEnd type="none" w="med" len="med"/>
                    </a:lnL>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tc>
                  <a:txBody>
                    <a:bodyPr/>
                    <a:lstStyle/>
                    <a:p>
                      <a:r>
                        <a:rPr lang="en-AU" sz="1800" b="1" dirty="0"/>
                        <a:t>Can</a:t>
                      </a:r>
                      <a:r>
                        <a:rPr lang="en-AU" sz="1800" dirty="0"/>
                        <a:t> Support Responder</a:t>
                      </a:r>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2491790758"/>
                  </a:ext>
                </a:extLst>
              </a:tr>
              <a:tr h="370840">
                <a:tc vMerge="1">
                  <a:txBody>
                    <a:bodyPr/>
                    <a:lstStyle/>
                    <a:p>
                      <a:pPr algn="ctr"/>
                      <a:endParaRPr lang="en-AU" dirty="0"/>
                    </a:p>
                  </a:txBody>
                  <a:tcPr/>
                </a:tc>
                <a:tc vMerge="1">
                  <a:txBody>
                    <a:bodyPr/>
                    <a:lstStyle/>
                    <a:p>
                      <a:endParaRPr lang="en-AU"/>
                    </a:p>
                  </a:txBody>
                  <a:tcPr/>
                </a:tc>
                <a:tc vMerge="1">
                  <a:txBody>
                    <a:bodyPr/>
                    <a:lstStyle/>
                    <a:p>
                      <a:endParaRPr lang="en-AU" dirty="0"/>
                    </a:p>
                  </a:txBody>
                  <a:tcPr/>
                </a:tc>
                <a:tc vMerge="1">
                  <a:txBody>
                    <a:bodyPr/>
                    <a:lstStyle/>
                    <a:p>
                      <a:endParaRPr lang="en-AU" dirty="0"/>
                    </a:p>
                  </a:txBody>
                  <a:tcPr/>
                </a:tc>
                <a:tc>
                  <a:txBody>
                    <a:bodyPr/>
                    <a:lstStyle/>
                    <a:p>
                      <a:r>
                        <a:rPr lang="en-AU" sz="1800" b="1" dirty="0"/>
                        <a:t>Can not</a:t>
                      </a:r>
                      <a:r>
                        <a:rPr lang="en-AU" sz="1800" dirty="0"/>
                        <a:t> support responder</a:t>
                      </a:r>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5</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149743579"/>
                  </a:ext>
                </a:extLst>
              </a:tr>
              <a:tr h="370840">
                <a:tc>
                  <a:txBody>
                    <a:bodyPr/>
                    <a:lstStyle/>
                    <a:p>
                      <a:pPr algn="ctr"/>
                      <a:r>
                        <a:rPr lang="en-AU" sz="1800" dirty="0"/>
                        <a:t>Balanced</a:t>
                      </a:r>
                    </a:p>
                  </a:txBody>
                  <a:tcPr>
                    <a:lnL w="38100" cap="flat" cmpd="sng" algn="ctr">
                      <a:solidFill>
                        <a:schemeClr val="tx1"/>
                      </a:solidFill>
                      <a:prstDash val="solid"/>
                      <a:round/>
                      <a:headEnd type="none" w="med" len="med"/>
                      <a:tailEnd type="none" w="med" len="med"/>
                    </a:lnL>
                    <a:solidFill>
                      <a:srgbClr val="CCFFCC"/>
                    </a:solidFill>
                  </a:tcPr>
                </a:tc>
                <a:tc>
                  <a:txBody>
                    <a:bodyPr/>
                    <a:lstStyle/>
                    <a:p>
                      <a:pPr algn="ctr"/>
                      <a:r>
                        <a:rPr lang="en-AU" sz="1800" dirty="0"/>
                        <a:t>Week 6</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FFCC"/>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CC"/>
                    </a:solidFill>
                  </a:tcPr>
                </a:tc>
                <a:tc>
                  <a:txBody>
                    <a:bodyPr/>
                    <a:lstStyle/>
                    <a:p>
                      <a:r>
                        <a:rPr lang="en-AU" sz="1800" dirty="0"/>
                        <a:t>Week 6</a:t>
                      </a:r>
                    </a:p>
                  </a:txBody>
                  <a:tcPr>
                    <a:lnR w="38100" cap="flat" cmpd="sng" algn="ctr">
                      <a:solidFill>
                        <a:schemeClr val="tx1"/>
                      </a:solidFill>
                      <a:prstDash val="solid"/>
                      <a:round/>
                      <a:headEnd type="none" w="med" len="med"/>
                      <a:tailEnd type="none" w="med" len="med"/>
                    </a:lnR>
                    <a:solidFill>
                      <a:srgbClr val="CCFFCC"/>
                    </a:solidFill>
                  </a:tcPr>
                </a:tc>
                <a:extLst>
                  <a:ext uri="{0D108BD9-81ED-4DB2-BD59-A6C34878D82A}">
                    <a16:rowId xmlns:a16="http://schemas.microsoft.com/office/drawing/2014/main" val="3686519739"/>
                  </a:ext>
                </a:extLst>
              </a:tr>
              <a:tr h="370840">
                <a:tc>
                  <a:txBody>
                    <a:bodyPr/>
                    <a:lstStyle/>
                    <a:p>
                      <a:pPr algn="ctr"/>
                      <a:r>
                        <a:rPr lang="en-AU" sz="1800" dirty="0" err="1"/>
                        <a:t>Overcaller</a:t>
                      </a:r>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pPr algn="ctr"/>
                      <a:r>
                        <a:rPr lang="en-AU" sz="1800" dirty="0"/>
                        <a:t>Week 7</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solidFill>
                      <a:srgbClr val="CCFFFF"/>
                    </a:solidFill>
                  </a:tcPr>
                </a:tc>
                <a:tc>
                  <a:txBody>
                    <a:bodyPr/>
                    <a:lstStyle/>
                    <a:p>
                      <a:endParaRPr lang="en-AU" sz="1800" dirty="0"/>
                    </a:p>
                  </a:txBody>
                  <a:tcPr>
                    <a:lnL w="38100" cap="flat" cmpd="sng" algn="ctr">
                      <a:solidFill>
                        <a:schemeClr val="tx1"/>
                      </a:solidFill>
                      <a:prstDash val="solid"/>
                      <a:round/>
                      <a:headEnd type="none" w="med" len="med"/>
                      <a:tailEnd type="none" w="med" len="med"/>
                    </a:lnL>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7</a:t>
                      </a:r>
                    </a:p>
                  </a:txBody>
                  <a:tcPr>
                    <a:lnR w="38100" cap="flat" cmpd="sng" algn="ctr">
                      <a:solidFill>
                        <a:schemeClr val="tx1"/>
                      </a:solidFill>
                      <a:prstDash val="solid"/>
                      <a:round/>
                      <a:headEnd type="none" w="med" len="med"/>
                      <a:tailEnd type="none" w="med" len="med"/>
                    </a:lnR>
                    <a:solidFill>
                      <a:srgbClr val="CCFFFF"/>
                    </a:solidFill>
                  </a:tcPr>
                </a:tc>
                <a:extLst>
                  <a:ext uri="{0D108BD9-81ED-4DB2-BD59-A6C34878D82A}">
                    <a16:rowId xmlns:a16="http://schemas.microsoft.com/office/drawing/2014/main" val="4035390348"/>
                  </a:ext>
                </a:extLst>
              </a:tr>
              <a:tr h="370840">
                <a:tc>
                  <a:txBody>
                    <a:bodyPr/>
                    <a:lstStyle/>
                    <a:p>
                      <a:pPr algn="ctr"/>
                      <a:r>
                        <a:rPr lang="en-AU" sz="1800" dirty="0"/>
                        <a:t>Opening 2s</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algn="ctr"/>
                      <a:r>
                        <a:rPr lang="en-AU" sz="1800" dirty="0"/>
                        <a:t>Week 8</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8</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tc>
                  <a:txBody>
                    <a:bodyPr/>
                    <a:lstStyle/>
                    <a:p>
                      <a:endParaRPr lang="en-AU" sz="18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Week 8</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968860040"/>
                  </a:ext>
                </a:extLst>
              </a:tr>
            </a:tbl>
          </a:graphicData>
        </a:graphic>
      </p:graphicFrame>
    </p:spTree>
    <p:extLst>
      <p:ext uri="{BB962C8B-B14F-4D97-AF65-F5344CB8AC3E}">
        <p14:creationId xmlns:p14="http://schemas.microsoft.com/office/powerpoint/2010/main" val="1978049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8:  No Trumps </a:t>
            </a:r>
            <a:r>
              <a:rPr lang="en-AU" sz="2700" b="1" dirty="0"/>
              <a:t>Transfers</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3" name="TextBox 2">
            <a:extLst>
              <a:ext uri="{FF2B5EF4-FFF2-40B4-BE49-F238E27FC236}">
                <a16:creationId xmlns:a16="http://schemas.microsoft.com/office/drawing/2014/main" id="{A4EF8292-1AA1-5801-BB4D-D57D2BD973E4}"/>
              </a:ext>
            </a:extLst>
          </p:cNvPr>
          <p:cNvSpPr txBox="1"/>
          <p:nvPr/>
        </p:nvSpPr>
        <p:spPr>
          <a:xfrm>
            <a:off x="170739" y="758386"/>
            <a:ext cx="6333383" cy="34163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If partner opens with a No Trump and you have a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5+ card major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you should use a special artificial bid called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a transfer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to tell your partner about your long major.  In short, you will bid the suit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one BELOW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your major.  So with 5+ hearts, bid diamonds and with 5+ spades bid hearts.  Partner then bids your suit.</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reason to do this is so that the strong hand (the no trump hand) remains hidden from your opponents. </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NB: the LESS points you have the more important to transfer</a:t>
            </a:r>
          </a:p>
          <a:p>
            <a:pPr marR="0" lvl="0" algn="l" defTabSz="914400" rtl="0" eaLnBrk="1" fontAlgn="auto" latinLnBrk="0" hangingPunct="1">
              <a:lnSpc>
                <a:spcPct val="100000"/>
              </a:lnSpc>
              <a:spcBef>
                <a:spcPts val="0"/>
              </a:spcBef>
              <a:spcAft>
                <a:spcPts val="0"/>
              </a:spcAft>
              <a:buClrTx/>
              <a:buSzTx/>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NBB: you may only bid a transfer bid if RHO passes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(system is OFF after interference). </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F10689-ED84-06E0-79E2-A42ADE29A465}"/>
              </a:ext>
            </a:extLst>
          </p:cNvPr>
          <p:cNvSpPr txBox="1"/>
          <p:nvPr/>
        </p:nvSpPr>
        <p:spPr>
          <a:xfrm>
            <a:off x="0" y="6488668"/>
            <a:ext cx="20651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Transfers.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extLst>
              <p:ext uri="{D42A27DB-BD31-4B8C-83A1-F6EECF244321}">
                <p14:modId xmlns:p14="http://schemas.microsoft.com/office/powerpoint/2010/main" val="3873338576"/>
              </p:ext>
            </p:extLst>
          </p:nvPr>
        </p:nvGraphicFramePr>
        <p:xfrm>
          <a:off x="741679" y="4728704"/>
          <a:ext cx="32512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10 9 8</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a:t>
                      </a:r>
                    </a:p>
                    <a:p>
                      <a:r>
                        <a:rPr lang="en-AU" sz="1800" dirty="0">
                          <a:latin typeface="+mn-lt"/>
                          <a:cs typeface="Arial" panose="020B0604020202020204" pitchFamily="34" charset="0"/>
                        </a:rPr>
                        <a:t>♣ </a:t>
                      </a:r>
                      <a:r>
                        <a:rPr lang="en-AU" sz="1800" b="0" dirty="0">
                          <a:latin typeface="+mn-lt"/>
                          <a:cs typeface="Arial" panose="020B0604020202020204" pitchFamily="34" charset="0"/>
                        </a:rPr>
                        <a:t>6</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sp>
        <p:nvSpPr>
          <p:cNvPr id="14" name="TextBox 13">
            <a:extLst>
              <a:ext uri="{FF2B5EF4-FFF2-40B4-BE49-F238E27FC236}">
                <a16:creationId xmlns:a16="http://schemas.microsoft.com/office/drawing/2014/main" id="{96B140EB-2797-EE1E-10C6-AA2B955E4ABB}"/>
              </a:ext>
            </a:extLst>
          </p:cNvPr>
          <p:cNvSpPr txBox="1"/>
          <p:nvPr/>
        </p:nvSpPr>
        <p:spPr>
          <a:xfrm>
            <a:off x="619760" y="4359372"/>
            <a:ext cx="5068119" cy="369332"/>
          </a:xfrm>
          <a:prstGeom prst="rect">
            <a:avLst/>
          </a:prstGeom>
          <a:noFill/>
        </p:spPr>
        <p:txBody>
          <a:bodyPr wrap="none" rtlCol="0">
            <a:spAutoFit/>
          </a:bodyPr>
          <a:lstStyle/>
          <a:p>
            <a:r>
              <a:rPr lang="en-AU" dirty="0"/>
              <a:t>How would you bid these hands (North is opener) …</a:t>
            </a:r>
          </a:p>
        </p:txBody>
      </p:sp>
      <p:graphicFrame>
        <p:nvGraphicFramePr>
          <p:cNvPr id="15" name="Table 14">
            <a:extLst>
              <a:ext uri="{FF2B5EF4-FFF2-40B4-BE49-F238E27FC236}">
                <a16:creationId xmlns:a16="http://schemas.microsoft.com/office/drawing/2014/main" id="{38217580-324C-F6F8-676A-AA857C751F6D}"/>
              </a:ext>
            </a:extLst>
          </p:cNvPr>
          <p:cNvGraphicFramePr>
            <a:graphicFrameLocks noGrp="1"/>
          </p:cNvGraphicFramePr>
          <p:nvPr>
            <p:extLst>
              <p:ext uri="{D42A27DB-BD31-4B8C-83A1-F6EECF244321}">
                <p14:modId xmlns:p14="http://schemas.microsoft.com/office/powerpoint/2010/main" val="1847496633"/>
              </p:ext>
            </p:extLst>
          </p:nvPr>
        </p:nvGraphicFramePr>
        <p:xfrm>
          <a:off x="4368799" y="4728704"/>
          <a:ext cx="32512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4 2</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 </a:t>
                      </a:r>
                      <a:r>
                        <a:rPr lang="en-AU" sz="1800" dirty="0">
                          <a:latin typeface="+mn-lt"/>
                          <a:cs typeface="Arial" panose="020B0604020202020204" pitchFamily="34" charset="0"/>
                        </a:rPr>
                        <a:t>10 9 7 6 5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 J  </a:t>
                      </a:r>
                      <a:r>
                        <a:rPr lang="en-AU" sz="1800" b="0" dirty="0">
                          <a:latin typeface="+mn-lt"/>
                          <a:cs typeface="Arial" panose="020B0604020202020204" pitchFamily="34" charset="0"/>
                        </a:rPr>
                        <a:t>10 9 8</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8 7 5</a:t>
                      </a:r>
                    </a:p>
                    <a:p>
                      <a:r>
                        <a:rPr lang="en-AU" sz="1800" dirty="0">
                          <a:latin typeface="+mn-lt"/>
                          <a:cs typeface="Arial" panose="020B0604020202020204" pitchFamily="34" charset="0"/>
                        </a:rPr>
                        <a:t>♣ </a:t>
                      </a:r>
                      <a:r>
                        <a:rPr lang="en-AU" sz="1800" b="0" dirty="0">
                          <a:latin typeface="+mn-lt"/>
                          <a:cs typeface="Arial" panose="020B0604020202020204" pitchFamily="34" charset="0"/>
                        </a:rPr>
                        <a:t>8</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0FB0E4E2-BD0C-ADC4-231C-7E3F69F97B3F}"/>
              </a:ext>
            </a:extLst>
          </p:cNvPr>
          <p:cNvGraphicFramePr>
            <a:graphicFrameLocks noGrp="1"/>
          </p:cNvGraphicFramePr>
          <p:nvPr>
            <p:extLst>
              <p:ext uri="{D42A27DB-BD31-4B8C-83A1-F6EECF244321}">
                <p14:modId xmlns:p14="http://schemas.microsoft.com/office/powerpoint/2010/main" val="2989954937"/>
              </p:ext>
            </p:extLst>
          </p:nvPr>
        </p:nvGraphicFramePr>
        <p:xfrm>
          <a:off x="8006660" y="4728704"/>
          <a:ext cx="32512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gridCol w="1625600">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Q</a:t>
                      </a:r>
                      <a:r>
                        <a:rPr lang="en-AU" sz="1800" dirty="0">
                          <a:latin typeface="+mn-lt"/>
                          <a:cs typeface="Arial" panose="020B0604020202020204" pitchFamily="34" charset="0"/>
                        </a:rPr>
                        <a:t>  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4 </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10 4 2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10 9 8 5</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8 7 2</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a:t>
                      </a:r>
                      <a:r>
                        <a:rPr lang="en-AU" sz="1800" b="0" dirty="0">
                          <a:latin typeface="+mn-lt"/>
                          <a:cs typeface="Arial" panose="020B0604020202020204" pitchFamily="34" charset="0"/>
                        </a:rPr>
                        <a:t>9</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7" name="Table 16">
            <a:extLst>
              <a:ext uri="{FF2B5EF4-FFF2-40B4-BE49-F238E27FC236}">
                <a16:creationId xmlns:a16="http://schemas.microsoft.com/office/drawing/2014/main" id="{49CF01DE-2893-AE98-2C24-43A6448D6D58}"/>
              </a:ext>
            </a:extLst>
          </p:cNvPr>
          <p:cNvGraphicFramePr>
            <a:graphicFrameLocks noGrp="1"/>
          </p:cNvGraphicFramePr>
          <p:nvPr>
            <p:extLst>
              <p:ext uri="{D42A27DB-BD31-4B8C-83A1-F6EECF244321}">
                <p14:modId xmlns:p14="http://schemas.microsoft.com/office/powerpoint/2010/main" val="2358621956"/>
              </p:ext>
            </p:extLst>
          </p:nvPr>
        </p:nvGraphicFramePr>
        <p:xfrm>
          <a:off x="6410961" y="1366726"/>
          <a:ext cx="5222819" cy="2199640"/>
        </p:xfrm>
        <a:graphic>
          <a:graphicData uri="http://schemas.openxmlformats.org/drawingml/2006/table">
            <a:tbl>
              <a:tblPr firstRow="1" bandRow="1">
                <a:tableStyleId>{5C22544A-7EE6-4342-B048-85BDC9FD1C3A}</a:tableStyleId>
              </a:tblPr>
              <a:tblGrid>
                <a:gridCol w="760808">
                  <a:extLst>
                    <a:ext uri="{9D8B030D-6E8A-4147-A177-3AD203B41FA5}">
                      <a16:colId xmlns:a16="http://schemas.microsoft.com/office/drawing/2014/main" val="642730766"/>
                    </a:ext>
                  </a:extLst>
                </a:gridCol>
                <a:gridCol w="682017">
                  <a:extLst>
                    <a:ext uri="{9D8B030D-6E8A-4147-A177-3AD203B41FA5}">
                      <a16:colId xmlns:a16="http://schemas.microsoft.com/office/drawing/2014/main" val="1049363964"/>
                    </a:ext>
                  </a:extLst>
                </a:gridCol>
                <a:gridCol w="1548988">
                  <a:extLst>
                    <a:ext uri="{9D8B030D-6E8A-4147-A177-3AD203B41FA5}">
                      <a16:colId xmlns:a16="http://schemas.microsoft.com/office/drawing/2014/main" val="2096933862"/>
                    </a:ext>
                  </a:extLst>
                </a:gridCol>
                <a:gridCol w="647339">
                  <a:extLst>
                    <a:ext uri="{9D8B030D-6E8A-4147-A177-3AD203B41FA5}">
                      <a16:colId xmlns:a16="http://schemas.microsoft.com/office/drawing/2014/main" val="2585678739"/>
                    </a:ext>
                  </a:extLst>
                </a:gridCol>
                <a:gridCol w="1583667">
                  <a:extLst>
                    <a:ext uri="{9D8B030D-6E8A-4147-A177-3AD203B41FA5}">
                      <a16:colId xmlns:a16="http://schemas.microsoft.com/office/drawing/2014/main" val="1739454432"/>
                    </a:ext>
                  </a:extLst>
                </a:gridCol>
              </a:tblGrid>
              <a:tr h="370840">
                <a:tc>
                  <a:txBody>
                    <a:bodyPr/>
                    <a:lstStyle/>
                    <a:p>
                      <a:r>
                        <a:rPr lang="en-AU" dirty="0"/>
                        <a:t>Op.</a:t>
                      </a:r>
                    </a:p>
                  </a:txBody>
                  <a:tcPr/>
                </a:tc>
                <a:tc gridSpan="2">
                  <a:txBody>
                    <a:bodyPr/>
                    <a:lstStyle/>
                    <a:p>
                      <a:r>
                        <a:rPr lang="en-AU" dirty="0"/>
                        <a:t>Resp.</a:t>
                      </a:r>
                    </a:p>
                  </a:txBody>
                  <a:tcPr/>
                </a:tc>
                <a:tc hMerge="1">
                  <a:txBody>
                    <a:bodyPr/>
                    <a:lstStyle/>
                    <a:p>
                      <a:endParaRPr lang="en-AU" dirty="0"/>
                    </a:p>
                  </a:txBody>
                  <a:tcPr/>
                </a:tc>
                <a:tc>
                  <a:txBody>
                    <a:bodyPr/>
                    <a:lstStyle/>
                    <a:p>
                      <a:r>
                        <a:rPr lang="en-AU" dirty="0"/>
                        <a:t>Op.</a:t>
                      </a:r>
                    </a:p>
                  </a:txBody>
                  <a:tcPr/>
                </a:tc>
                <a:tc>
                  <a:txBody>
                    <a:bodyPr/>
                    <a:lstStyle/>
                    <a:p>
                      <a:r>
                        <a:rPr lang="en-AU" dirty="0"/>
                        <a:t>Resp.</a:t>
                      </a:r>
                    </a:p>
                  </a:txBody>
                  <a:tcPr/>
                </a:tc>
                <a:extLst>
                  <a:ext uri="{0D108BD9-81ED-4DB2-BD59-A6C34878D82A}">
                    <a16:rowId xmlns:a16="http://schemas.microsoft.com/office/drawing/2014/main" val="249484041"/>
                  </a:ext>
                </a:extLst>
              </a:tr>
              <a:tr h="370840">
                <a:tc>
                  <a:txBody>
                    <a:bodyPr/>
                    <a:lstStyle/>
                    <a:p>
                      <a:r>
                        <a:rPr lang="en-AU" dirty="0"/>
                        <a:t>1 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a:t>
                      </a:r>
                      <a:r>
                        <a:rPr lang="en-AU" sz="1800" dirty="0">
                          <a:solidFill>
                            <a:srgbClr val="FF0000"/>
                          </a:solidFill>
                          <a:latin typeface="+mn-lt"/>
                          <a:cs typeface="Arial" panose="020B0604020202020204" pitchFamily="34" charset="0"/>
                        </a:rPr>
                        <a:t>♦</a:t>
                      </a:r>
                    </a:p>
                    <a:p>
                      <a:r>
                        <a:rPr lang="en-AU" dirty="0"/>
                        <a:t>2</a:t>
                      </a:r>
                      <a:r>
                        <a:rPr lang="en-AU" sz="1800" dirty="0">
                          <a:solidFill>
                            <a:srgbClr val="FF0000"/>
                          </a:solidFill>
                          <a:latin typeface="+mn-lt"/>
                          <a:cs typeface="Arial" panose="020B0604020202020204" pitchFamily="34" charset="0"/>
                        </a:rPr>
                        <a:t>♥</a:t>
                      </a:r>
                      <a:endParaRPr lang="en-AU" dirty="0"/>
                    </a:p>
                  </a:txBody>
                  <a:tcPr/>
                </a:tc>
                <a:tc>
                  <a:txBody>
                    <a:bodyPr/>
                    <a:lstStyle/>
                    <a:p>
                      <a:r>
                        <a:rPr lang="en-AU" sz="1800" dirty="0">
                          <a:solidFill>
                            <a:schemeClr val="tx1"/>
                          </a:solidFill>
                          <a:latin typeface="+mn-lt"/>
                          <a:cs typeface="Arial" panose="020B0604020202020204" pitchFamily="34" charset="0"/>
                        </a:rPr>
                        <a:t>5+</a:t>
                      </a:r>
                      <a:r>
                        <a:rPr lang="en-AU" sz="1800" dirty="0">
                          <a:solidFill>
                            <a:srgbClr val="FF0000"/>
                          </a:solidFill>
                          <a:latin typeface="+mn-lt"/>
                          <a:cs typeface="Arial" panose="020B0604020202020204" pitchFamily="34" charset="0"/>
                        </a:rPr>
                        <a:t>♥</a:t>
                      </a:r>
                      <a:r>
                        <a:rPr lang="en-AU" sz="1800" dirty="0">
                          <a:solidFill>
                            <a:schemeClr val="tx1"/>
                          </a:solidFill>
                          <a:latin typeface="+mn-lt"/>
                          <a:cs typeface="Arial" panose="020B0604020202020204" pitchFamily="34" charset="0"/>
                        </a:rPr>
                        <a:t>; </a:t>
                      </a:r>
                      <a:r>
                        <a:rPr lang="en-AU" sz="1800" b="1" dirty="0">
                          <a:solidFill>
                            <a:schemeClr val="tx1"/>
                          </a:solidFill>
                          <a:latin typeface="+mn-lt"/>
                          <a:cs typeface="Arial" panose="020B0604020202020204" pitchFamily="34" charset="0"/>
                        </a:rPr>
                        <a:t>0+ </a:t>
                      </a:r>
                      <a:r>
                        <a:rPr lang="en-AU" sz="1800" dirty="0">
                          <a:solidFill>
                            <a:schemeClr val="tx1"/>
                          </a:solidFill>
                          <a:latin typeface="+mn-lt"/>
                          <a:cs typeface="Arial" panose="020B0604020202020204" pitchFamily="34" charset="0"/>
                        </a:rPr>
                        <a:t>HCP</a:t>
                      </a:r>
                    </a:p>
                    <a:p>
                      <a:r>
                        <a:rPr lang="en-AU" sz="1800" dirty="0">
                          <a:solidFill>
                            <a:schemeClr val="tx1"/>
                          </a:solidFill>
                          <a:latin typeface="+mn-lt"/>
                          <a:cs typeface="Arial" panose="020B0604020202020204" pitchFamily="34" charset="0"/>
                        </a:rPr>
                        <a:t>5+</a:t>
                      </a:r>
                      <a:r>
                        <a:rPr lang="en-AU" sz="1800" dirty="0">
                          <a:latin typeface="+mn-lt"/>
                          <a:cs typeface="Arial" panose="020B0604020202020204" pitchFamily="34" charset="0"/>
                        </a:rPr>
                        <a:t>♠</a:t>
                      </a:r>
                      <a:r>
                        <a:rPr lang="en-AU" sz="1800" dirty="0">
                          <a:solidFill>
                            <a:schemeClr val="tx1"/>
                          </a:solidFill>
                          <a:latin typeface="+mn-lt"/>
                          <a:cs typeface="Arial" panose="020B0604020202020204" pitchFamily="34" charset="0"/>
                        </a:rPr>
                        <a:t>; </a:t>
                      </a:r>
                      <a:r>
                        <a:rPr lang="en-AU" sz="1800" b="1" dirty="0">
                          <a:solidFill>
                            <a:schemeClr val="tx1"/>
                          </a:solidFill>
                          <a:latin typeface="+mn-lt"/>
                          <a:cs typeface="Arial" panose="020B0604020202020204" pitchFamily="34" charset="0"/>
                        </a:rPr>
                        <a:t>0+ </a:t>
                      </a:r>
                      <a:r>
                        <a:rPr lang="en-AU" sz="1800" dirty="0">
                          <a:solidFill>
                            <a:schemeClr val="tx1"/>
                          </a:solidFill>
                          <a:latin typeface="+mn-lt"/>
                          <a:cs typeface="Arial" panose="020B0604020202020204" pitchFamily="34" charset="0"/>
                        </a:rPr>
                        <a:t>HCP</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a:t>
                      </a:r>
                      <a:r>
                        <a:rPr lang="en-AU" sz="1800" dirty="0">
                          <a:latin typeface="+mn-lt"/>
                          <a:cs typeface="Arial" panose="020B0604020202020204" pitchFamily="34" charset="0"/>
                        </a:rPr>
                        <a:t>♠</a:t>
                      </a:r>
                      <a:endParaRPr lang="en-AU" sz="1800" dirty="0">
                        <a:solidFill>
                          <a:srgbClr val="FF0000"/>
                        </a:solidFill>
                        <a:latin typeface="+mn-lt"/>
                        <a:cs typeface="Arial" panose="020B0604020202020204" pitchFamily="34" charset="0"/>
                      </a:endParaRPr>
                    </a:p>
                  </a:txBody>
                  <a:tcPr/>
                </a:tc>
                <a:tc>
                  <a:txBody>
                    <a:bodyPr/>
                    <a:lstStyle/>
                    <a:p>
                      <a:r>
                        <a:rPr lang="en-AU" dirty="0"/>
                        <a:t>0-7 HCP: pass</a:t>
                      </a:r>
                    </a:p>
                    <a:p>
                      <a:r>
                        <a:rPr lang="en-AU" dirty="0"/>
                        <a:t>8-9 HCP: 2NT</a:t>
                      </a:r>
                    </a:p>
                    <a:p>
                      <a:r>
                        <a:rPr lang="en-AU" dirty="0"/>
                        <a:t>10+ HCP: 3NT</a:t>
                      </a:r>
                    </a:p>
                  </a:txBody>
                  <a:tcPr/>
                </a:tc>
                <a:extLst>
                  <a:ext uri="{0D108BD9-81ED-4DB2-BD59-A6C34878D82A}">
                    <a16:rowId xmlns:a16="http://schemas.microsoft.com/office/drawing/2014/main" val="3573196250"/>
                  </a:ext>
                </a:extLst>
              </a:tr>
              <a:tr h="370840">
                <a:tc>
                  <a:txBody>
                    <a:bodyPr/>
                    <a:lstStyle/>
                    <a:p>
                      <a:r>
                        <a:rPr lang="en-AU" dirty="0"/>
                        <a:t>2 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3</a:t>
                      </a:r>
                      <a:r>
                        <a:rPr lang="en-AU" sz="1800" dirty="0">
                          <a:solidFill>
                            <a:srgbClr val="FF0000"/>
                          </a:solidFill>
                          <a:latin typeface="+mn-lt"/>
                          <a:cs typeface="Arial" panose="020B0604020202020204" pitchFamily="34" charset="0"/>
                        </a:rPr>
                        <a:t>♦</a:t>
                      </a:r>
                    </a:p>
                    <a:p>
                      <a:r>
                        <a:rPr lang="en-AU" dirty="0"/>
                        <a:t>3</a:t>
                      </a:r>
                      <a:r>
                        <a:rPr lang="en-AU" sz="1800" dirty="0">
                          <a:solidFill>
                            <a:srgbClr val="FF0000"/>
                          </a:solidFill>
                          <a:latin typeface="+mn-lt"/>
                          <a:cs typeface="Arial" panose="020B0604020202020204" pitchFamily="34" charset="0"/>
                        </a:rPr>
                        <a:t>♥</a:t>
                      </a:r>
                      <a:endParaRPr lang="en-AU" dirty="0"/>
                    </a:p>
                  </a:txBody>
                  <a:tcPr/>
                </a:tc>
                <a:tc>
                  <a:txBody>
                    <a:bodyPr/>
                    <a:lstStyle/>
                    <a:p>
                      <a:r>
                        <a:rPr lang="en-AU" sz="1800" dirty="0">
                          <a:solidFill>
                            <a:schemeClr val="tx1"/>
                          </a:solidFill>
                          <a:latin typeface="+mn-lt"/>
                          <a:cs typeface="Arial" panose="020B0604020202020204" pitchFamily="34" charset="0"/>
                        </a:rPr>
                        <a:t>5+</a:t>
                      </a:r>
                      <a:r>
                        <a:rPr lang="en-AU" sz="1800" dirty="0">
                          <a:solidFill>
                            <a:srgbClr val="FF0000"/>
                          </a:solidFill>
                          <a:latin typeface="+mn-lt"/>
                          <a:cs typeface="Arial" panose="020B0604020202020204" pitchFamily="34" charset="0"/>
                        </a:rPr>
                        <a:t>♥</a:t>
                      </a:r>
                      <a:r>
                        <a:rPr lang="en-AU" sz="1800" dirty="0">
                          <a:solidFill>
                            <a:schemeClr val="tx1"/>
                          </a:solidFill>
                          <a:latin typeface="+mn-lt"/>
                          <a:cs typeface="Arial" panose="020B0604020202020204" pitchFamily="34" charset="0"/>
                        </a:rPr>
                        <a:t>; </a:t>
                      </a:r>
                      <a:r>
                        <a:rPr lang="en-AU" sz="1800" b="1" dirty="0">
                          <a:solidFill>
                            <a:schemeClr val="tx1"/>
                          </a:solidFill>
                          <a:latin typeface="+mn-lt"/>
                          <a:cs typeface="Arial" panose="020B0604020202020204" pitchFamily="34" charset="0"/>
                        </a:rPr>
                        <a:t>0+ </a:t>
                      </a:r>
                      <a:r>
                        <a:rPr lang="en-AU" sz="1800" dirty="0">
                          <a:solidFill>
                            <a:schemeClr val="tx1"/>
                          </a:solidFill>
                          <a:latin typeface="+mn-lt"/>
                          <a:cs typeface="Arial" panose="020B0604020202020204" pitchFamily="34" charset="0"/>
                        </a:rPr>
                        <a:t>HCP</a:t>
                      </a:r>
                    </a:p>
                    <a:p>
                      <a:r>
                        <a:rPr lang="en-AU" sz="1800" dirty="0">
                          <a:solidFill>
                            <a:schemeClr val="tx1"/>
                          </a:solidFill>
                          <a:latin typeface="+mn-lt"/>
                          <a:cs typeface="Arial" panose="020B0604020202020204" pitchFamily="34" charset="0"/>
                        </a:rPr>
                        <a:t>5+</a:t>
                      </a:r>
                      <a:r>
                        <a:rPr lang="en-AU" sz="1800" dirty="0">
                          <a:latin typeface="+mn-lt"/>
                          <a:cs typeface="Arial" panose="020B0604020202020204" pitchFamily="34" charset="0"/>
                        </a:rPr>
                        <a:t>♠</a:t>
                      </a:r>
                      <a:r>
                        <a:rPr lang="en-AU" sz="1800" dirty="0">
                          <a:solidFill>
                            <a:schemeClr val="tx1"/>
                          </a:solidFill>
                          <a:latin typeface="+mn-lt"/>
                          <a:cs typeface="Arial" panose="020B0604020202020204" pitchFamily="34" charset="0"/>
                        </a:rPr>
                        <a:t>; </a:t>
                      </a:r>
                      <a:r>
                        <a:rPr lang="en-AU" sz="1800" b="1" dirty="0">
                          <a:solidFill>
                            <a:schemeClr val="tx1"/>
                          </a:solidFill>
                          <a:latin typeface="+mn-lt"/>
                          <a:cs typeface="Arial" panose="020B0604020202020204" pitchFamily="34" charset="0"/>
                        </a:rPr>
                        <a:t>0+ </a:t>
                      </a:r>
                      <a:r>
                        <a:rPr lang="en-AU" sz="1800" dirty="0">
                          <a:solidFill>
                            <a:schemeClr val="tx1"/>
                          </a:solidFill>
                          <a:latin typeface="+mn-lt"/>
                          <a:cs typeface="Arial" panose="020B0604020202020204" pitchFamily="34" charset="0"/>
                        </a:rPr>
                        <a:t>HCP</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chemeClr val="tx1"/>
                          </a:solidFill>
                          <a:latin typeface="+mn-lt"/>
                          <a:cs typeface="Arial" panose="020B0604020202020204" pitchFamily="34" charset="0"/>
                        </a:rPr>
                        <a:t>3</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mn-lt"/>
                          <a:cs typeface="Arial" panose="020B0604020202020204" pitchFamily="34" charset="0"/>
                        </a:rPr>
                        <a:t>3♠</a:t>
                      </a:r>
                      <a:endParaRPr lang="en-AU" sz="1800" dirty="0">
                        <a:solidFill>
                          <a:srgbClr val="FF0000"/>
                        </a:solidFill>
                        <a:latin typeface="+mn-lt"/>
                        <a:cs typeface="Arial" panose="020B0604020202020204" pitchFamily="34" charset="0"/>
                      </a:endParaRPr>
                    </a:p>
                  </a:txBody>
                  <a:tcPr/>
                </a:tc>
                <a:tc>
                  <a:txBody>
                    <a:bodyPr/>
                    <a:lstStyle/>
                    <a:p>
                      <a:r>
                        <a:rPr lang="en-AU" dirty="0"/>
                        <a:t>0-3 HCP: pass</a:t>
                      </a:r>
                    </a:p>
                    <a:p>
                      <a:r>
                        <a:rPr lang="en-AU" dirty="0"/>
                        <a:t>4 HCP: invite</a:t>
                      </a:r>
                    </a:p>
                    <a:p>
                      <a:r>
                        <a:rPr lang="en-AU" dirty="0"/>
                        <a:t>5+ HCP: 3NT</a:t>
                      </a:r>
                    </a:p>
                  </a:txBody>
                  <a:tcPr/>
                </a:tc>
                <a:extLst>
                  <a:ext uri="{0D108BD9-81ED-4DB2-BD59-A6C34878D82A}">
                    <a16:rowId xmlns:a16="http://schemas.microsoft.com/office/drawing/2014/main" val="2113062004"/>
                  </a:ext>
                </a:extLst>
              </a:tr>
            </a:tbl>
          </a:graphicData>
        </a:graphic>
      </p:graphicFrame>
    </p:spTree>
    <p:extLst>
      <p:ext uri="{BB962C8B-B14F-4D97-AF65-F5344CB8AC3E}">
        <p14:creationId xmlns:p14="http://schemas.microsoft.com/office/powerpoint/2010/main" val="2498955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8:  No Trumps </a:t>
            </a:r>
            <a:r>
              <a:rPr lang="en-AU" sz="2700" b="1" dirty="0"/>
              <a:t>Simple Stayman</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8540" y="1630453"/>
            <a:ext cx="449619" cy="3398815"/>
          </a:xfrm>
          <a:prstGeom prst="rect">
            <a:avLst/>
          </a:prstGeom>
        </p:spPr>
      </p:pic>
      <p:sp>
        <p:nvSpPr>
          <p:cNvPr id="3" name="TextBox 2">
            <a:extLst>
              <a:ext uri="{FF2B5EF4-FFF2-40B4-BE49-F238E27FC236}">
                <a16:creationId xmlns:a16="http://schemas.microsoft.com/office/drawing/2014/main" id="{A4EF8292-1AA1-5801-BB4D-D57D2BD973E4}"/>
              </a:ext>
            </a:extLst>
          </p:cNvPr>
          <p:cNvSpPr txBox="1"/>
          <p:nvPr/>
        </p:nvSpPr>
        <p:spPr>
          <a:xfrm>
            <a:off x="333410" y="707546"/>
            <a:ext cx="5630510" cy="286232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If partner opens a No Trump and you have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solidFill>
                  <a:prstClr val="black"/>
                </a:solidFill>
                <a:latin typeface="Calibri" panose="020F0502020204030204"/>
              </a:rPr>
              <a:t>8+ HCP </a:t>
            </a:r>
            <a:r>
              <a:rPr lang="en-AU" dirty="0">
                <a:solidFill>
                  <a:prstClr val="black"/>
                </a:solidFill>
                <a:latin typeface="Calibri" panose="020F0502020204030204"/>
              </a:rPr>
              <a:t>(for 1 NT; 4+ HCP for 2NT opening)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A 4 card heart suit and/or a 4 card spade suit;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Some shape in your hand (</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don’t use </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stayman</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if you are 4333)</a:t>
            </a:r>
          </a:p>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You can explore for a major suit fit by using Stayman</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NOTE: you may only bid Stayman if RHO passes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(system is OFF after interference). </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F10689-ED84-06E0-79E2-A42ADE29A465}"/>
              </a:ext>
            </a:extLst>
          </p:cNvPr>
          <p:cNvSpPr txBox="1"/>
          <p:nvPr/>
        </p:nvSpPr>
        <p:spPr>
          <a:xfrm>
            <a:off x="0" y="6488668"/>
            <a:ext cx="27188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Simple Stayman.</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extLst>
              <p:ext uri="{D42A27DB-BD31-4B8C-83A1-F6EECF244321}">
                <p14:modId xmlns:p14="http://schemas.microsoft.com/office/powerpoint/2010/main" val="1790093381"/>
              </p:ext>
            </p:extLst>
          </p:nvPr>
        </p:nvGraphicFramePr>
        <p:xfrm>
          <a:off x="497153" y="4726096"/>
          <a:ext cx="2718886" cy="1524000"/>
        </p:xfrm>
        <a:graphic>
          <a:graphicData uri="http://schemas.openxmlformats.org/drawingml/2006/table">
            <a:tbl>
              <a:tblPr firstRow="1" bandRow="1">
                <a:tableStyleId>{5C22544A-7EE6-4342-B048-85BDC9FD1C3A}</a:tableStyleId>
              </a:tblPr>
              <a:tblGrid>
                <a:gridCol w="1345698">
                  <a:extLst>
                    <a:ext uri="{9D8B030D-6E8A-4147-A177-3AD203B41FA5}">
                      <a16:colId xmlns:a16="http://schemas.microsoft.com/office/drawing/2014/main" val="1113207243"/>
                    </a:ext>
                  </a:extLst>
                </a:gridCol>
                <a:gridCol w="1373188">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4 </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10 9 8 </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8 7 4</a:t>
                      </a:r>
                    </a:p>
                    <a:p>
                      <a:r>
                        <a:rPr lang="en-AU" sz="1800" dirty="0">
                          <a:latin typeface="+mn-lt"/>
                          <a:cs typeface="Arial" panose="020B0604020202020204" pitchFamily="34" charset="0"/>
                        </a:rPr>
                        <a:t>♣ </a:t>
                      </a:r>
                      <a:r>
                        <a:rPr lang="en-AU" sz="1800" b="0" dirty="0">
                          <a:latin typeface="+mn-lt"/>
                          <a:cs typeface="Arial" panose="020B0604020202020204" pitchFamily="34" charset="0"/>
                        </a:rPr>
                        <a:t>6 3</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sp>
        <p:nvSpPr>
          <p:cNvPr id="14" name="TextBox 13">
            <a:extLst>
              <a:ext uri="{FF2B5EF4-FFF2-40B4-BE49-F238E27FC236}">
                <a16:creationId xmlns:a16="http://schemas.microsoft.com/office/drawing/2014/main" id="{96B140EB-2797-EE1E-10C6-AA2B955E4ABB}"/>
              </a:ext>
            </a:extLst>
          </p:cNvPr>
          <p:cNvSpPr txBox="1"/>
          <p:nvPr/>
        </p:nvSpPr>
        <p:spPr>
          <a:xfrm>
            <a:off x="654999" y="4373836"/>
            <a:ext cx="5068119" cy="369332"/>
          </a:xfrm>
          <a:prstGeom prst="rect">
            <a:avLst/>
          </a:prstGeom>
          <a:noFill/>
        </p:spPr>
        <p:txBody>
          <a:bodyPr wrap="none" rtlCol="0">
            <a:spAutoFit/>
          </a:bodyPr>
          <a:lstStyle/>
          <a:p>
            <a:r>
              <a:rPr lang="en-AU" dirty="0"/>
              <a:t>How would you bid these hands (North is opener) …</a:t>
            </a:r>
          </a:p>
        </p:txBody>
      </p:sp>
      <p:graphicFrame>
        <p:nvGraphicFramePr>
          <p:cNvPr id="6" name="Table 5">
            <a:extLst>
              <a:ext uri="{FF2B5EF4-FFF2-40B4-BE49-F238E27FC236}">
                <a16:creationId xmlns:a16="http://schemas.microsoft.com/office/drawing/2014/main" id="{C257B8F5-57C3-5E8D-76DD-022D40E1DCB8}"/>
              </a:ext>
            </a:extLst>
          </p:cNvPr>
          <p:cNvGraphicFramePr>
            <a:graphicFrameLocks noGrp="1"/>
          </p:cNvGraphicFramePr>
          <p:nvPr>
            <p:extLst>
              <p:ext uri="{D42A27DB-BD31-4B8C-83A1-F6EECF244321}">
                <p14:modId xmlns:p14="http://schemas.microsoft.com/office/powerpoint/2010/main" val="1918202171"/>
              </p:ext>
            </p:extLst>
          </p:nvPr>
        </p:nvGraphicFramePr>
        <p:xfrm>
          <a:off x="6095999" y="894856"/>
          <a:ext cx="5911252" cy="2199640"/>
        </p:xfrm>
        <a:graphic>
          <a:graphicData uri="http://schemas.openxmlformats.org/drawingml/2006/table">
            <a:tbl>
              <a:tblPr firstRow="1" bandRow="1">
                <a:tableStyleId>{5C22544A-7EE6-4342-B048-85BDC9FD1C3A}</a:tableStyleId>
              </a:tblPr>
              <a:tblGrid>
                <a:gridCol w="731521">
                  <a:extLst>
                    <a:ext uri="{9D8B030D-6E8A-4147-A177-3AD203B41FA5}">
                      <a16:colId xmlns:a16="http://schemas.microsoft.com/office/drawing/2014/main" val="642730766"/>
                    </a:ext>
                  </a:extLst>
                </a:gridCol>
                <a:gridCol w="469922">
                  <a:extLst>
                    <a:ext uri="{9D8B030D-6E8A-4147-A177-3AD203B41FA5}">
                      <a16:colId xmlns:a16="http://schemas.microsoft.com/office/drawing/2014/main" val="1049363964"/>
                    </a:ext>
                  </a:extLst>
                </a:gridCol>
                <a:gridCol w="1341759">
                  <a:extLst>
                    <a:ext uri="{9D8B030D-6E8A-4147-A177-3AD203B41FA5}">
                      <a16:colId xmlns:a16="http://schemas.microsoft.com/office/drawing/2014/main" val="2096933862"/>
                    </a:ext>
                  </a:extLst>
                </a:gridCol>
                <a:gridCol w="640185">
                  <a:extLst>
                    <a:ext uri="{9D8B030D-6E8A-4147-A177-3AD203B41FA5}">
                      <a16:colId xmlns:a16="http://schemas.microsoft.com/office/drawing/2014/main" val="2585678739"/>
                    </a:ext>
                  </a:extLst>
                </a:gridCol>
                <a:gridCol w="2727865">
                  <a:extLst>
                    <a:ext uri="{9D8B030D-6E8A-4147-A177-3AD203B41FA5}">
                      <a16:colId xmlns:a16="http://schemas.microsoft.com/office/drawing/2014/main" val="1739454432"/>
                    </a:ext>
                  </a:extLst>
                </a:gridCol>
              </a:tblGrid>
              <a:tr h="370840">
                <a:tc>
                  <a:txBody>
                    <a:bodyPr/>
                    <a:lstStyle/>
                    <a:p>
                      <a:r>
                        <a:rPr lang="en-AU" dirty="0"/>
                        <a:t>Open</a:t>
                      </a:r>
                    </a:p>
                  </a:txBody>
                  <a:tcPr/>
                </a:tc>
                <a:tc gridSpan="2">
                  <a:txBody>
                    <a:bodyPr/>
                    <a:lstStyle/>
                    <a:p>
                      <a:r>
                        <a:rPr lang="en-AU" dirty="0"/>
                        <a:t>Responder</a:t>
                      </a:r>
                    </a:p>
                  </a:txBody>
                  <a:tcPr/>
                </a:tc>
                <a:tc hMerge="1">
                  <a:txBody>
                    <a:bodyPr/>
                    <a:lstStyle/>
                    <a:p>
                      <a:endParaRPr lang="en-AU" dirty="0"/>
                    </a:p>
                  </a:txBody>
                  <a:tcPr/>
                </a:tc>
                <a:tc gridSpan="2">
                  <a:txBody>
                    <a:bodyPr/>
                    <a:lstStyle/>
                    <a:p>
                      <a:r>
                        <a:rPr lang="en-AU" dirty="0"/>
                        <a:t>Opener’s Rebid</a:t>
                      </a:r>
                    </a:p>
                  </a:txBody>
                  <a:tcPr/>
                </a:tc>
                <a:tc hMerge="1">
                  <a:txBody>
                    <a:bodyPr/>
                    <a:lstStyle/>
                    <a:p>
                      <a:endParaRPr lang="en-AU"/>
                    </a:p>
                  </a:txBody>
                  <a:tcPr/>
                </a:tc>
                <a:extLst>
                  <a:ext uri="{0D108BD9-81ED-4DB2-BD59-A6C34878D82A}">
                    <a16:rowId xmlns:a16="http://schemas.microsoft.com/office/drawing/2014/main" val="249484041"/>
                  </a:ext>
                </a:extLst>
              </a:tr>
              <a:tr h="370840">
                <a:tc>
                  <a:txBody>
                    <a:bodyPr/>
                    <a:lstStyle/>
                    <a:p>
                      <a:r>
                        <a:rPr lang="en-AU" dirty="0"/>
                        <a:t>1 NT</a:t>
                      </a:r>
                    </a:p>
                  </a:txBody>
                  <a:tcPr/>
                </a:tc>
                <a:tc>
                  <a:txBody>
                    <a:bodyPr/>
                    <a:lstStyle/>
                    <a:p>
                      <a:r>
                        <a:rPr lang="en-AU" dirty="0"/>
                        <a:t>2</a:t>
                      </a:r>
                      <a:r>
                        <a:rPr lang="en-AU" sz="1800" dirty="0">
                          <a:latin typeface="+mn-lt"/>
                          <a:cs typeface="Arial" panose="020B0604020202020204" pitchFamily="34" charset="0"/>
                        </a:rPr>
                        <a:t>♣</a:t>
                      </a:r>
                      <a:endParaRPr lang="en-AU" dirty="0"/>
                    </a:p>
                  </a:txBody>
                  <a:tcPr/>
                </a:tc>
                <a:tc>
                  <a:txBody>
                    <a:bodyPr/>
                    <a:lstStyle/>
                    <a:p>
                      <a:r>
                        <a:rPr lang="en-AU" sz="1800" dirty="0">
                          <a:latin typeface="+mn-lt"/>
                          <a:cs typeface="Arial" panose="020B0604020202020204" pitchFamily="34" charset="0"/>
                        </a:rPr>
                        <a:t>8+HCP; 4</a:t>
                      </a:r>
                      <a:r>
                        <a:rPr lang="en-AU" sz="1800" dirty="0">
                          <a:solidFill>
                            <a:srgbClr val="FF0000"/>
                          </a:solidFill>
                          <a:latin typeface="+mn-lt"/>
                          <a:cs typeface="Arial" panose="020B0604020202020204" pitchFamily="34" charset="0"/>
                        </a:rPr>
                        <a:t>♥ </a:t>
                      </a:r>
                      <a:r>
                        <a:rPr lang="en-AU" sz="1800" dirty="0">
                          <a:solidFill>
                            <a:schemeClr val="tx1"/>
                          </a:solidFill>
                          <a:latin typeface="+mn-lt"/>
                          <a:cs typeface="Arial" panose="020B0604020202020204" pitchFamily="34" charset="0"/>
                        </a:rPr>
                        <a:t>and/or 4</a:t>
                      </a:r>
                      <a:r>
                        <a:rPr lang="en-AU" sz="1800" dirty="0">
                          <a:latin typeface="+mn-lt"/>
                          <a:cs typeface="Arial" panose="020B0604020202020204" pitchFamily="34" charset="0"/>
                        </a:rPr>
                        <a:t>♠</a:t>
                      </a:r>
                      <a:endParaRPr lang="en-AU" dirty="0"/>
                    </a:p>
                  </a:txBody>
                  <a:tcPr/>
                </a:tc>
                <a:tc>
                  <a:txBody>
                    <a:bodyPr/>
                    <a:lstStyle/>
                    <a:p>
                      <a:r>
                        <a:rPr lang="en-AU" dirty="0"/>
                        <a:t>2</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2</a:t>
                      </a:r>
                      <a:r>
                        <a:rPr lang="en-AU" sz="1800" dirty="0">
                          <a:latin typeface="+mn-lt"/>
                          <a:cs typeface="Arial" panose="020B0604020202020204" pitchFamily="34" charset="0"/>
                        </a:rPr>
                        <a:t>♠</a:t>
                      </a:r>
                      <a:endParaRPr lang="en-AU" sz="1800" dirty="0">
                        <a:solidFill>
                          <a:srgbClr val="FF0000"/>
                        </a:solidFill>
                        <a:latin typeface="+mn-lt"/>
                        <a:cs typeface="Arial" panose="020B0604020202020204" pitchFamily="34" charset="0"/>
                      </a:endParaRPr>
                    </a:p>
                  </a:txBody>
                  <a:tcPr/>
                </a:tc>
                <a:tc>
                  <a:txBody>
                    <a:bodyPr/>
                    <a:lstStyle/>
                    <a:p>
                      <a:r>
                        <a:rPr lang="en-AU" dirty="0"/>
                        <a:t>Denies 4 card major</a:t>
                      </a:r>
                    </a:p>
                    <a:p>
                      <a:r>
                        <a:rPr lang="en-AU" dirty="0"/>
                        <a:t>4+</a:t>
                      </a:r>
                      <a:r>
                        <a:rPr lang="en-AU" sz="1800" dirty="0">
                          <a:solidFill>
                            <a:srgbClr val="FF0000"/>
                          </a:solidFill>
                          <a:latin typeface="+mn-lt"/>
                          <a:cs typeface="Arial" panose="020B0604020202020204" pitchFamily="34" charset="0"/>
                        </a:rPr>
                        <a:t>♥</a:t>
                      </a:r>
                      <a:r>
                        <a:rPr lang="en-AU" sz="1800" dirty="0">
                          <a:solidFill>
                            <a:schemeClr val="tx1"/>
                          </a:solidFill>
                          <a:latin typeface="+mn-lt"/>
                          <a:cs typeface="Arial" panose="020B0604020202020204" pitchFamily="34" charset="0"/>
                        </a:rPr>
                        <a:t>. May still have 4</a:t>
                      </a:r>
                      <a:r>
                        <a:rPr lang="en-AU" sz="1800" dirty="0">
                          <a:latin typeface="+mn-lt"/>
                          <a:cs typeface="Arial" panose="020B0604020202020204" pitchFamily="34" charset="0"/>
                        </a:rPr>
                        <a:t>♠</a:t>
                      </a:r>
                    </a:p>
                    <a:p>
                      <a:r>
                        <a:rPr lang="en-AU" sz="1800" dirty="0">
                          <a:latin typeface="+mn-lt"/>
                          <a:cs typeface="Arial" panose="020B0604020202020204" pitchFamily="34" charset="0"/>
                        </a:rPr>
                        <a:t>4+♠</a:t>
                      </a:r>
                      <a:endParaRPr lang="en-AU" dirty="0"/>
                    </a:p>
                  </a:txBody>
                  <a:tcPr/>
                </a:tc>
                <a:extLst>
                  <a:ext uri="{0D108BD9-81ED-4DB2-BD59-A6C34878D82A}">
                    <a16:rowId xmlns:a16="http://schemas.microsoft.com/office/drawing/2014/main" val="3573196250"/>
                  </a:ext>
                </a:extLst>
              </a:tr>
              <a:tr h="370840">
                <a:tc>
                  <a:txBody>
                    <a:bodyPr/>
                    <a:lstStyle/>
                    <a:p>
                      <a:r>
                        <a:rPr lang="en-AU" dirty="0"/>
                        <a:t>2 NT</a:t>
                      </a:r>
                    </a:p>
                  </a:txBody>
                  <a:tcPr/>
                </a:tc>
                <a:tc>
                  <a:txBody>
                    <a:bodyPr/>
                    <a:lstStyle/>
                    <a:p>
                      <a:r>
                        <a:rPr lang="en-AU" dirty="0"/>
                        <a:t>3</a:t>
                      </a:r>
                      <a:r>
                        <a:rPr lang="en-AU" sz="1800" dirty="0">
                          <a:latin typeface="+mn-lt"/>
                          <a:cs typeface="Arial" panose="020B0604020202020204" pitchFamily="34" charset="0"/>
                        </a:rPr>
                        <a:t>♣</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latin typeface="+mn-lt"/>
                          <a:cs typeface="Arial" panose="020B0604020202020204" pitchFamily="34" charset="0"/>
                        </a:rPr>
                        <a:t>3+HCP; 4</a:t>
                      </a:r>
                      <a:r>
                        <a:rPr lang="en-AU" sz="1800" dirty="0">
                          <a:solidFill>
                            <a:srgbClr val="FF0000"/>
                          </a:solidFill>
                          <a:latin typeface="+mn-lt"/>
                          <a:cs typeface="Arial" panose="020B0604020202020204" pitchFamily="34" charset="0"/>
                        </a:rPr>
                        <a:t>♥ </a:t>
                      </a:r>
                      <a:r>
                        <a:rPr lang="en-AU" sz="1800" dirty="0">
                          <a:solidFill>
                            <a:schemeClr val="tx1"/>
                          </a:solidFill>
                          <a:latin typeface="+mn-lt"/>
                          <a:cs typeface="Arial" panose="020B0604020202020204" pitchFamily="34" charset="0"/>
                        </a:rPr>
                        <a:t>and/or 4</a:t>
                      </a:r>
                      <a:r>
                        <a:rPr lang="en-AU" sz="1800" dirty="0">
                          <a:latin typeface="+mn-lt"/>
                          <a:cs typeface="Arial" panose="020B0604020202020204" pitchFamily="34" charset="0"/>
                        </a:rPr>
                        <a:t>♠</a:t>
                      </a:r>
                      <a:endParaRPr lang="en-AU" dirty="0"/>
                    </a:p>
                  </a:txBody>
                  <a:tcPr/>
                </a:tc>
                <a:tc>
                  <a:txBody>
                    <a:bodyPr/>
                    <a:lstStyle/>
                    <a:p>
                      <a:r>
                        <a:rPr lang="en-AU" dirty="0"/>
                        <a:t>3</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3</a:t>
                      </a:r>
                      <a:r>
                        <a:rPr lang="en-AU" sz="1800" dirty="0">
                          <a:solidFill>
                            <a:srgbClr val="FF0000"/>
                          </a:solidFill>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3</a:t>
                      </a:r>
                      <a:r>
                        <a:rPr lang="en-AU" sz="1800" dirty="0">
                          <a:latin typeface="+mn-lt"/>
                          <a:cs typeface="Arial" panose="020B0604020202020204" pitchFamily="34" charset="0"/>
                        </a:rPr>
                        <a:t>♠</a:t>
                      </a:r>
                      <a:endParaRPr lang="en-AU" sz="1800" dirty="0">
                        <a:solidFill>
                          <a:srgbClr val="FF0000"/>
                        </a:solidFill>
                        <a:latin typeface="+mn-lt"/>
                        <a:cs typeface="Arial" panose="020B0604020202020204" pitchFamily="34" charset="0"/>
                      </a:endParaRPr>
                    </a:p>
                  </a:txBody>
                  <a:tcPr/>
                </a:tc>
                <a:tc>
                  <a:txBody>
                    <a:bodyPr/>
                    <a:lstStyle/>
                    <a:p>
                      <a:r>
                        <a:rPr lang="en-AU" dirty="0"/>
                        <a:t>Denies 4 card major</a:t>
                      </a:r>
                    </a:p>
                    <a:p>
                      <a:r>
                        <a:rPr lang="en-AU" dirty="0"/>
                        <a:t>4+</a:t>
                      </a:r>
                      <a:r>
                        <a:rPr lang="en-AU" sz="1800" dirty="0">
                          <a:solidFill>
                            <a:srgbClr val="FF0000"/>
                          </a:solidFill>
                          <a:latin typeface="+mn-lt"/>
                          <a:cs typeface="Arial" panose="020B0604020202020204" pitchFamily="34" charset="0"/>
                        </a:rPr>
                        <a:t>♥</a:t>
                      </a:r>
                      <a:r>
                        <a:rPr lang="en-AU" sz="1800" dirty="0">
                          <a:solidFill>
                            <a:schemeClr val="tx1"/>
                          </a:solidFill>
                          <a:latin typeface="+mn-lt"/>
                          <a:cs typeface="Arial" panose="020B0604020202020204" pitchFamily="34" charset="0"/>
                        </a:rPr>
                        <a:t>. May still have 4</a:t>
                      </a:r>
                      <a:r>
                        <a:rPr lang="en-AU" sz="1800" dirty="0">
                          <a:latin typeface="+mn-lt"/>
                          <a:cs typeface="Arial" panose="020B0604020202020204" pitchFamily="34" charset="0"/>
                        </a:rPr>
                        <a:t>♠</a:t>
                      </a:r>
                    </a:p>
                    <a:p>
                      <a:r>
                        <a:rPr lang="en-AU" sz="1800" dirty="0">
                          <a:latin typeface="+mn-lt"/>
                          <a:cs typeface="Arial" panose="020B0604020202020204" pitchFamily="34" charset="0"/>
                        </a:rPr>
                        <a:t>4+♠</a:t>
                      </a:r>
                      <a:endParaRPr lang="en-AU" dirty="0"/>
                    </a:p>
                  </a:txBody>
                  <a:tcPr/>
                </a:tc>
                <a:extLst>
                  <a:ext uri="{0D108BD9-81ED-4DB2-BD59-A6C34878D82A}">
                    <a16:rowId xmlns:a16="http://schemas.microsoft.com/office/drawing/2014/main" val="2113062004"/>
                  </a:ext>
                </a:extLst>
              </a:tr>
            </a:tbl>
          </a:graphicData>
        </a:graphic>
      </p:graphicFrame>
      <p:graphicFrame>
        <p:nvGraphicFramePr>
          <p:cNvPr id="7" name="Table 6">
            <a:extLst>
              <a:ext uri="{FF2B5EF4-FFF2-40B4-BE49-F238E27FC236}">
                <a16:creationId xmlns:a16="http://schemas.microsoft.com/office/drawing/2014/main" id="{77AFEFCF-0CCB-44B2-9EAF-08CD7203B209}"/>
              </a:ext>
            </a:extLst>
          </p:cNvPr>
          <p:cNvGraphicFramePr>
            <a:graphicFrameLocks noGrp="1"/>
          </p:cNvGraphicFramePr>
          <p:nvPr>
            <p:extLst>
              <p:ext uri="{D42A27DB-BD31-4B8C-83A1-F6EECF244321}">
                <p14:modId xmlns:p14="http://schemas.microsoft.com/office/powerpoint/2010/main" val="3693414686"/>
              </p:ext>
            </p:extLst>
          </p:nvPr>
        </p:nvGraphicFramePr>
        <p:xfrm>
          <a:off x="3368148" y="4734632"/>
          <a:ext cx="2718886" cy="1524000"/>
        </p:xfrm>
        <a:graphic>
          <a:graphicData uri="http://schemas.openxmlformats.org/drawingml/2006/table">
            <a:tbl>
              <a:tblPr firstRow="1" bandRow="1">
                <a:tableStyleId>{5C22544A-7EE6-4342-B048-85BDC9FD1C3A}</a:tableStyleId>
              </a:tblPr>
              <a:tblGrid>
                <a:gridCol w="1336917">
                  <a:extLst>
                    <a:ext uri="{9D8B030D-6E8A-4147-A177-3AD203B41FA5}">
                      <a16:colId xmlns:a16="http://schemas.microsoft.com/office/drawing/2014/main" val="1113207243"/>
                    </a:ext>
                  </a:extLst>
                </a:gridCol>
                <a:gridCol w="1381969">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4 </a:t>
                      </a:r>
                    </a:p>
                    <a:p>
                      <a:r>
                        <a:rPr lang="en-AU" sz="1800" dirty="0">
                          <a:latin typeface="+mn-lt"/>
                          <a:cs typeface="Arial" panose="020B0604020202020204" pitchFamily="34" charset="0"/>
                        </a:rPr>
                        <a:t>♣ </a:t>
                      </a:r>
                      <a:r>
                        <a:rPr lang="en-AU" sz="1800" b="1" dirty="0">
                          <a:latin typeface="+mn-lt"/>
                          <a:cs typeface="Arial" panose="020B0604020202020204" pitchFamily="34" charset="0"/>
                        </a:rPr>
                        <a:t>Q</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10 9 8 </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a:t>
                      </a:r>
                    </a:p>
                    <a:p>
                      <a:r>
                        <a:rPr lang="en-AU" sz="1800" dirty="0">
                          <a:latin typeface="+mn-lt"/>
                          <a:cs typeface="Arial" panose="020B0604020202020204" pitchFamily="34" charset="0"/>
                        </a:rPr>
                        <a:t>♣ </a:t>
                      </a:r>
                      <a:r>
                        <a:rPr lang="en-AU" sz="1800" b="0" dirty="0">
                          <a:latin typeface="+mn-lt"/>
                          <a:cs typeface="Arial" panose="020B0604020202020204" pitchFamily="34" charset="0"/>
                        </a:rPr>
                        <a:t>6 3 2</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8" name="Table 7">
            <a:extLst>
              <a:ext uri="{FF2B5EF4-FFF2-40B4-BE49-F238E27FC236}">
                <a16:creationId xmlns:a16="http://schemas.microsoft.com/office/drawing/2014/main" id="{98F4809D-26EA-B437-65EA-0604FEBB26E3}"/>
              </a:ext>
            </a:extLst>
          </p:cNvPr>
          <p:cNvGraphicFramePr>
            <a:graphicFrameLocks noGrp="1"/>
          </p:cNvGraphicFramePr>
          <p:nvPr>
            <p:extLst>
              <p:ext uri="{D42A27DB-BD31-4B8C-83A1-F6EECF244321}">
                <p14:modId xmlns:p14="http://schemas.microsoft.com/office/powerpoint/2010/main" val="381965801"/>
              </p:ext>
            </p:extLst>
          </p:nvPr>
        </p:nvGraphicFramePr>
        <p:xfrm>
          <a:off x="6239143" y="4724544"/>
          <a:ext cx="2718886" cy="1524000"/>
        </p:xfrm>
        <a:graphic>
          <a:graphicData uri="http://schemas.openxmlformats.org/drawingml/2006/table">
            <a:tbl>
              <a:tblPr firstRow="1" bandRow="1">
                <a:tableStyleId>{5C22544A-7EE6-4342-B048-85BDC9FD1C3A}</a:tableStyleId>
              </a:tblPr>
              <a:tblGrid>
                <a:gridCol w="1336917">
                  <a:extLst>
                    <a:ext uri="{9D8B030D-6E8A-4147-A177-3AD203B41FA5}">
                      <a16:colId xmlns:a16="http://schemas.microsoft.com/office/drawing/2014/main" val="1113207243"/>
                    </a:ext>
                  </a:extLst>
                </a:gridCol>
                <a:gridCol w="1381969">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J</a:t>
                      </a:r>
                      <a:r>
                        <a:rPr lang="en-AU" sz="1800" dirty="0">
                          <a:latin typeface="+mn-lt"/>
                          <a:cs typeface="Arial" panose="020B0604020202020204" pitchFamily="34" charset="0"/>
                        </a:rPr>
                        <a:t>  8 4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7 4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Q J  </a:t>
                      </a:r>
                      <a:r>
                        <a:rPr lang="en-AU" sz="1800" b="0" dirty="0">
                          <a:latin typeface="+mn-lt"/>
                          <a:cs typeface="Arial" panose="020B0604020202020204" pitchFamily="34" charset="0"/>
                        </a:rPr>
                        <a:t>9 </a:t>
                      </a:r>
                      <a:r>
                        <a:rPr lang="en-AU" sz="1800" dirty="0">
                          <a:latin typeface="+mn-lt"/>
                          <a:cs typeface="Arial" panose="020B0604020202020204" pitchFamily="34" charset="0"/>
                        </a:rPr>
                        <a:t> </a:t>
                      </a:r>
                    </a:p>
                    <a:p>
                      <a:r>
                        <a:rPr lang="en-AU" sz="1800" dirty="0">
                          <a:latin typeface="+mn-lt"/>
                          <a:cs typeface="Arial" panose="020B0604020202020204" pitchFamily="34" charset="0"/>
                        </a:rPr>
                        <a:t>♣ </a:t>
                      </a:r>
                      <a:r>
                        <a:rPr lang="en-AU" sz="1800" b="1" dirty="0">
                          <a:latin typeface="+mn-lt"/>
                          <a:cs typeface="Arial" panose="020B0604020202020204" pitchFamily="34" charset="0"/>
                        </a:rPr>
                        <a:t>K J</a:t>
                      </a:r>
                      <a:r>
                        <a:rPr lang="en-AU" sz="1800" dirty="0">
                          <a:latin typeface="+mn-lt"/>
                          <a:cs typeface="Arial" panose="020B0604020202020204" pitchFamily="34" charset="0"/>
                        </a:rPr>
                        <a:t> </a:t>
                      </a:r>
                      <a:r>
                        <a:rPr lang="en-AU" sz="1800" b="1" dirty="0">
                          <a:latin typeface="+mn-lt"/>
                          <a:cs typeface="Arial" panose="020B0604020202020204" pitchFamily="34" charset="0"/>
                        </a:rPr>
                        <a:t>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Q  </a:t>
                      </a:r>
                      <a:r>
                        <a:rPr lang="en-AU" sz="1800" dirty="0">
                          <a:latin typeface="+mn-lt"/>
                          <a:cs typeface="Arial" panose="020B0604020202020204" pitchFamily="34" charset="0"/>
                        </a:rPr>
                        <a:t>10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10 9 8 </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8 7 6</a:t>
                      </a:r>
                    </a:p>
                    <a:p>
                      <a:r>
                        <a:rPr lang="en-AU" sz="1800" dirty="0">
                          <a:latin typeface="+mn-lt"/>
                          <a:cs typeface="Arial" panose="020B0604020202020204" pitchFamily="34" charset="0"/>
                        </a:rPr>
                        <a:t>♣ </a:t>
                      </a:r>
                      <a:r>
                        <a:rPr lang="en-AU" sz="1800" b="0" dirty="0">
                          <a:latin typeface="+mn-lt"/>
                          <a:cs typeface="Arial" panose="020B0604020202020204" pitchFamily="34" charset="0"/>
                        </a:rPr>
                        <a:t>6 2</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9" name="Table 8">
            <a:extLst>
              <a:ext uri="{FF2B5EF4-FFF2-40B4-BE49-F238E27FC236}">
                <a16:creationId xmlns:a16="http://schemas.microsoft.com/office/drawing/2014/main" id="{BE7D507B-AC8C-A467-2C53-69544E8FFAE9}"/>
              </a:ext>
            </a:extLst>
          </p:cNvPr>
          <p:cNvGraphicFramePr>
            <a:graphicFrameLocks noGrp="1"/>
          </p:cNvGraphicFramePr>
          <p:nvPr>
            <p:extLst>
              <p:ext uri="{D42A27DB-BD31-4B8C-83A1-F6EECF244321}">
                <p14:modId xmlns:p14="http://schemas.microsoft.com/office/powerpoint/2010/main" val="2634890518"/>
              </p:ext>
            </p:extLst>
          </p:nvPr>
        </p:nvGraphicFramePr>
        <p:xfrm>
          <a:off x="9110138" y="4731456"/>
          <a:ext cx="2718886" cy="1524000"/>
        </p:xfrm>
        <a:graphic>
          <a:graphicData uri="http://schemas.openxmlformats.org/drawingml/2006/table">
            <a:tbl>
              <a:tblPr firstRow="1" bandRow="1">
                <a:tableStyleId>{5C22544A-7EE6-4342-B048-85BDC9FD1C3A}</a:tableStyleId>
              </a:tblPr>
              <a:tblGrid>
                <a:gridCol w="1336917">
                  <a:extLst>
                    <a:ext uri="{9D8B030D-6E8A-4147-A177-3AD203B41FA5}">
                      <a16:colId xmlns:a16="http://schemas.microsoft.com/office/drawing/2014/main" val="1113207243"/>
                    </a:ext>
                  </a:extLst>
                </a:gridCol>
                <a:gridCol w="1381969">
                  <a:extLst>
                    <a:ext uri="{9D8B030D-6E8A-4147-A177-3AD203B41FA5}">
                      <a16:colId xmlns:a16="http://schemas.microsoft.com/office/drawing/2014/main" val="3578855466"/>
                    </a:ext>
                  </a:extLst>
                </a:gridCol>
              </a:tblGrid>
              <a:tr h="0">
                <a:tc>
                  <a:txBody>
                    <a:bodyPr/>
                    <a:lstStyle/>
                    <a:p>
                      <a:pPr algn="ctr"/>
                      <a:r>
                        <a:rPr lang="en-AU" sz="1600" dirty="0"/>
                        <a:t>North</a:t>
                      </a:r>
                    </a:p>
                  </a:txBody>
                  <a:tcPr/>
                </a:tc>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K Q</a:t>
                      </a:r>
                      <a:r>
                        <a:rPr lang="en-AU" sz="1800" dirty="0">
                          <a:latin typeface="+mn-lt"/>
                          <a:cs typeface="Arial" panose="020B0604020202020204" pitchFamily="34" charset="0"/>
                        </a:rPr>
                        <a:t>  8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a:t>
                      </a:r>
                      <a:r>
                        <a:rPr lang="en-AU" sz="1800" dirty="0">
                          <a:latin typeface="+mn-lt"/>
                          <a:cs typeface="Arial" panose="020B0604020202020204" pitchFamily="34" charset="0"/>
                        </a:rPr>
                        <a:t>  7</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Q  J  </a:t>
                      </a:r>
                      <a:r>
                        <a:rPr lang="en-AU" sz="1800" dirty="0">
                          <a:latin typeface="+mn-lt"/>
                          <a:cs typeface="Arial" panose="020B0604020202020204" pitchFamily="34" charset="0"/>
                        </a:rPr>
                        <a:t>4 </a:t>
                      </a:r>
                    </a:p>
                    <a:p>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10 3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J  </a:t>
                      </a:r>
                      <a:r>
                        <a:rPr lang="en-AU" sz="1800" b="0" dirty="0">
                          <a:latin typeface="+mn-lt"/>
                          <a:cs typeface="Arial" panose="020B0604020202020204" pitchFamily="34" charset="0"/>
                        </a:rPr>
                        <a:t>10 9 8 </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9 8 </a:t>
                      </a:r>
                      <a:r>
                        <a:rPr lang="en-AU" sz="1800">
                          <a:latin typeface="+mn-lt"/>
                          <a:cs typeface="Arial" panose="020B0604020202020204" pitchFamily="34" charset="0"/>
                        </a:rPr>
                        <a:t>7 6 5</a:t>
                      </a:r>
                      <a:endParaRPr lang="en-AU" sz="1800" dirty="0">
                        <a:latin typeface="+mn-lt"/>
                        <a:cs typeface="Arial" panose="020B0604020202020204" pitchFamily="34" charset="0"/>
                      </a:endParaRPr>
                    </a:p>
                    <a:p>
                      <a:r>
                        <a:rPr lang="en-AU" sz="1800" dirty="0">
                          <a:latin typeface="+mn-lt"/>
                          <a:cs typeface="Arial" panose="020B0604020202020204" pitchFamily="34" charset="0"/>
                        </a:rPr>
                        <a:t>♣ </a:t>
                      </a:r>
                      <a:r>
                        <a:rPr lang="en-AU" sz="1800" b="0" dirty="0">
                          <a:latin typeface="+mn-lt"/>
                          <a:cs typeface="Arial" panose="020B0604020202020204" pitchFamily="34" charset="0"/>
                        </a:rPr>
                        <a:t>6 </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spTree>
    <p:extLst>
      <p:ext uri="{BB962C8B-B14F-4D97-AF65-F5344CB8AC3E}">
        <p14:creationId xmlns:p14="http://schemas.microsoft.com/office/powerpoint/2010/main" val="235497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3F579D6-D10F-46C9-2AD7-BE1F0D91F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39F46-E146-DB64-D8B6-7732C7E9BAF3}"/>
              </a:ext>
            </a:extLst>
          </p:cNvPr>
          <p:cNvSpPr>
            <a:spLocks noGrp="1"/>
          </p:cNvSpPr>
          <p:nvPr>
            <p:ph type="title"/>
          </p:nvPr>
        </p:nvSpPr>
        <p:spPr>
          <a:xfrm>
            <a:off x="-1" y="0"/>
            <a:ext cx="11900408" cy="769620"/>
          </a:xfrm>
        </p:spPr>
        <p:txBody>
          <a:bodyPr>
            <a:normAutofit fontScale="90000"/>
          </a:bodyPr>
          <a:lstStyle/>
          <a:p>
            <a:r>
              <a:rPr lang="en-AU" dirty="0"/>
              <a:t>MBC Introduction to Bridge – </a:t>
            </a:r>
            <a:r>
              <a:rPr lang="en-AU" sz="3100" dirty="0"/>
              <a:t>Week 1:  The play of the cards.  Pt 1</a:t>
            </a:r>
          </a:p>
        </p:txBody>
      </p:sp>
      <p:pic>
        <p:nvPicPr>
          <p:cNvPr id="4" name="Picture 3">
            <a:extLst>
              <a:ext uri="{FF2B5EF4-FFF2-40B4-BE49-F238E27FC236}">
                <a16:creationId xmlns:a16="http://schemas.microsoft.com/office/drawing/2014/main" id="{CC81CDD7-E7BB-F51D-DC22-980797EBBF6E}"/>
              </a:ext>
            </a:extLst>
          </p:cNvPr>
          <p:cNvPicPr>
            <a:picLocks noChangeAspect="1"/>
          </p:cNvPicPr>
          <p:nvPr/>
        </p:nvPicPr>
        <p:blipFill>
          <a:blip r:embed="rId3"/>
          <a:stretch>
            <a:fillRect/>
          </a:stretch>
        </p:blipFill>
        <p:spPr>
          <a:xfrm>
            <a:off x="11550541" y="1729592"/>
            <a:ext cx="449619" cy="3398815"/>
          </a:xfrm>
          <a:prstGeom prst="rect">
            <a:avLst/>
          </a:prstGeom>
        </p:spPr>
      </p:pic>
      <p:sp>
        <p:nvSpPr>
          <p:cNvPr id="3" name="TextBox 2">
            <a:extLst>
              <a:ext uri="{FF2B5EF4-FFF2-40B4-BE49-F238E27FC236}">
                <a16:creationId xmlns:a16="http://schemas.microsoft.com/office/drawing/2014/main" id="{74BA9B4B-8E84-5B9C-FDCC-29097A900CBB}"/>
              </a:ext>
            </a:extLst>
          </p:cNvPr>
          <p:cNvSpPr txBox="1"/>
          <p:nvPr/>
        </p:nvSpPr>
        <p:spPr>
          <a:xfrm>
            <a:off x="1072855" y="1242256"/>
            <a:ext cx="10220375" cy="5078313"/>
          </a:xfrm>
          <a:prstGeom prst="rect">
            <a:avLst/>
          </a:prstGeom>
          <a:noFill/>
        </p:spPr>
        <p:txBody>
          <a:bodyPr wrap="square" rtlCol="0">
            <a:spAutoFit/>
          </a:bodyPr>
          <a:lstStyle/>
          <a:p>
            <a:pPr marL="342900" indent="-342900">
              <a:buAutoNum type="arabicPeriod"/>
            </a:pPr>
            <a:r>
              <a:rPr lang="en-AU" dirty="0"/>
              <a:t>What is a System ?</a:t>
            </a:r>
          </a:p>
          <a:p>
            <a:pPr lvl="1"/>
            <a:r>
              <a:rPr lang="en-AU" dirty="0"/>
              <a:t>- many different systems in the world, at MBC we mostly play standard 5 card major which is very common worldwide</a:t>
            </a:r>
          </a:p>
          <a:p>
            <a:pPr lvl="1"/>
            <a:r>
              <a:rPr lang="en-AU" dirty="0"/>
              <a:t>- a system is really just a set of agreements with your partner</a:t>
            </a:r>
          </a:p>
          <a:p>
            <a:pPr marL="342900" indent="-342900">
              <a:buAutoNum type="arabicPeriod"/>
            </a:pPr>
            <a:r>
              <a:rPr lang="en-AU" dirty="0"/>
              <a:t>A brief sidebar – suit order for bidding</a:t>
            </a:r>
          </a:p>
          <a:p>
            <a:pPr lvl="1"/>
            <a:r>
              <a:rPr lang="en-AU" dirty="0"/>
              <a:t>- from lowest to highest (see sidebar) Clubs &lt; Diamonds &lt; Hearts &lt; Spades &lt; No Trumps</a:t>
            </a:r>
          </a:p>
          <a:p>
            <a:pPr marL="342900" indent="-342900">
              <a:buAutoNum type="arabicPeriod"/>
            </a:pPr>
            <a:r>
              <a:rPr lang="en-AU" dirty="0"/>
              <a:t>Card ranking </a:t>
            </a:r>
          </a:p>
          <a:p>
            <a:pPr lvl="1"/>
            <a:r>
              <a:rPr lang="en-AU" dirty="0"/>
              <a:t>– Ace King Queen Jack 10 9 … 2</a:t>
            </a:r>
          </a:p>
          <a:p>
            <a:pPr marL="342900" indent="-342900">
              <a:buAutoNum type="arabicPeriod"/>
            </a:pPr>
            <a:r>
              <a:rPr lang="en-AU" dirty="0"/>
              <a:t>Player identification</a:t>
            </a:r>
          </a:p>
          <a:p>
            <a:pPr lvl="1"/>
            <a:r>
              <a:rPr lang="en-AU" dirty="0"/>
              <a:t>- North, South, East and West</a:t>
            </a:r>
          </a:p>
          <a:p>
            <a:pPr marL="342900" indent="-342900">
              <a:buAutoNum type="arabicPeriod"/>
            </a:pPr>
            <a:r>
              <a:rPr lang="en-AU" dirty="0"/>
              <a:t>A hand is comprised of 1) your evaluation of your hand; 2)a bidding round (covered in more detail in session 2) then 3) the play of the cards and 4) scoring the result (covered in more detail later).  </a:t>
            </a:r>
          </a:p>
          <a:p>
            <a:pPr lvl="1"/>
            <a:r>
              <a:rPr lang="en-AU" dirty="0"/>
              <a:t>- Bidding and card play both proceed in a clockwise direction – starting with?</a:t>
            </a:r>
          </a:p>
          <a:p>
            <a:pPr marL="342900" indent="-342900">
              <a:buAutoNum type="arabicPeriod"/>
            </a:pPr>
            <a:r>
              <a:rPr lang="en-AU" dirty="0"/>
              <a:t>What is a trick ?</a:t>
            </a:r>
          </a:p>
          <a:p>
            <a:pPr lvl="1"/>
            <a:r>
              <a:rPr lang="en-AU" dirty="0"/>
              <a:t>- each player plays one card from her hand in clockwise order.  Winner takes all (virtually)</a:t>
            </a:r>
          </a:p>
          <a:p>
            <a:pPr lvl="1"/>
            <a:r>
              <a:rPr lang="en-AU" dirty="0"/>
              <a:t>- after the winner is determined, your card is then placed face down in front of you – orientation shows winner</a:t>
            </a:r>
          </a:p>
          <a:p>
            <a:endParaRPr lang="en-AU" dirty="0"/>
          </a:p>
        </p:txBody>
      </p:sp>
      <p:sp>
        <p:nvSpPr>
          <p:cNvPr id="5" name="TextBox 4">
            <a:extLst>
              <a:ext uri="{FF2B5EF4-FFF2-40B4-BE49-F238E27FC236}">
                <a16:creationId xmlns:a16="http://schemas.microsoft.com/office/drawing/2014/main" id="{4738E78D-44AA-395B-2988-5BCB4208186B}"/>
              </a:ext>
            </a:extLst>
          </p:cNvPr>
          <p:cNvSpPr txBox="1"/>
          <p:nvPr/>
        </p:nvSpPr>
        <p:spPr>
          <a:xfrm>
            <a:off x="0" y="6488668"/>
            <a:ext cx="6182013" cy="369332"/>
          </a:xfrm>
          <a:prstGeom prst="rect">
            <a:avLst/>
          </a:prstGeom>
          <a:noFill/>
        </p:spPr>
        <p:txBody>
          <a:bodyPr wrap="none" rtlCol="0">
            <a:spAutoFit/>
          </a:bodyPr>
          <a:lstStyle/>
          <a:p>
            <a:r>
              <a:rPr lang="en-AU" dirty="0"/>
              <a:t>Concepts: System; Suit Order; Card Ranking; Order of play; Tricks</a:t>
            </a:r>
          </a:p>
        </p:txBody>
      </p:sp>
    </p:spTree>
    <p:extLst>
      <p:ext uri="{BB962C8B-B14F-4D97-AF65-F5344CB8AC3E}">
        <p14:creationId xmlns:p14="http://schemas.microsoft.com/office/powerpoint/2010/main" val="2838099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8:  </a:t>
            </a:r>
            <a:r>
              <a:rPr lang="en-AU" sz="2700" b="1" dirty="0"/>
              <a:t>Strong 2</a:t>
            </a:r>
            <a:r>
              <a:rPr lang="en-AU" sz="2700" dirty="0"/>
              <a:t> Openings</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3" name="TextBox 2">
            <a:extLst>
              <a:ext uri="{FF2B5EF4-FFF2-40B4-BE49-F238E27FC236}">
                <a16:creationId xmlns:a16="http://schemas.microsoft.com/office/drawing/2014/main" id="{A4EF8292-1AA1-5801-BB4D-D57D2BD973E4}"/>
              </a:ext>
            </a:extLst>
          </p:cNvPr>
          <p:cNvSpPr txBox="1"/>
          <p:nvPr/>
        </p:nvSpPr>
        <p:spPr>
          <a:xfrm>
            <a:off x="1167884" y="1033057"/>
            <a:ext cx="9995877" cy="147732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There are two bids reserved for opener when she has a really strong hand with lots of points: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b="1" dirty="0">
                <a:solidFill>
                  <a:prstClr val="black"/>
                </a:solidFill>
                <a:latin typeface="Calibri" panose="020F0502020204030204"/>
              </a:rPr>
              <a:t>2NT</a:t>
            </a:r>
            <a:r>
              <a:rPr lang="en-AU" dirty="0">
                <a:solidFill>
                  <a:prstClr val="black"/>
                </a:solidFill>
                <a:latin typeface="Calibri" panose="020F0502020204030204"/>
              </a:rPr>
              <a:t> shows 20-21 HCP and a balanced hand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AU" sz="1800" dirty="0">
                <a:latin typeface="+mn-lt"/>
                <a:cs typeface="Arial" panose="020B0604020202020204" pitchFamily="34" charset="0"/>
              </a:rPr>
              <a: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shows 20+ HCP.  Note if you have a balanced hand and 22+ points, bid 2</a:t>
            </a:r>
            <a:r>
              <a:rPr lang="en-AU" sz="1800" dirty="0">
                <a:latin typeface="+mn-lt"/>
                <a:cs typeface="Arial" panose="020B0604020202020204" pitchFamily="34" charset="0"/>
              </a:rPr>
              <a: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and then rebid No Trumps.  An opening 2</a:t>
            </a:r>
            <a:r>
              <a:rPr lang="en-AU" sz="1800" dirty="0">
                <a:latin typeface="+mn-lt"/>
                <a:cs typeface="Arial" panose="020B0604020202020204" pitchFamily="34" charset="0"/>
              </a:rPr>
              <a:t>♣</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is an example of an </a:t>
            </a: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artificial bid.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AU" sz="1800" dirty="0">
                <a:latin typeface="+mn-lt"/>
                <a:cs typeface="Arial" panose="020B0604020202020204" pitchFamily="34" charset="0"/>
              </a:rPr>
              <a:t>♣ is game forcing</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F10689-ED84-06E0-79E2-A42ADE29A465}"/>
              </a:ext>
            </a:extLst>
          </p:cNvPr>
          <p:cNvSpPr txBox="1"/>
          <p:nvPr/>
        </p:nvSpPr>
        <p:spPr>
          <a:xfrm>
            <a:off x="0" y="6488668"/>
            <a:ext cx="44524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Opening 2C and 2NT; artificial bids.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59A47E-6B4F-7F8C-4C7B-37BD044BE5C5}"/>
              </a:ext>
            </a:extLst>
          </p:cNvPr>
          <p:cNvSpPr txBox="1"/>
          <p:nvPr/>
        </p:nvSpPr>
        <p:spPr>
          <a:xfrm>
            <a:off x="1080922" y="2552870"/>
            <a:ext cx="1851917" cy="369332"/>
          </a:xfrm>
          <a:prstGeom prst="rect">
            <a:avLst/>
          </a:prstGeom>
          <a:noFill/>
        </p:spPr>
        <p:txBody>
          <a:bodyPr wrap="none" rtlCol="0">
            <a:spAutoFit/>
          </a:bodyPr>
          <a:lstStyle/>
          <a:p>
            <a:r>
              <a:rPr lang="en-AU" dirty="0"/>
              <a:t>Responses to 2NT</a:t>
            </a:r>
          </a:p>
        </p:txBody>
      </p:sp>
      <p:sp>
        <p:nvSpPr>
          <p:cNvPr id="7" name="TextBox 6">
            <a:extLst>
              <a:ext uri="{FF2B5EF4-FFF2-40B4-BE49-F238E27FC236}">
                <a16:creationId xmlns:a16="http://schemas.microsoft.com/office/drawing/2014/main" id="{36D1B64E-E978-23F5-8AA5-28553FA86CA0}"/>
              </a:ext>
            </a:extLst>
          </p:cNvPr>
          <p:cNvSpPr txBox="1"/>
          <p:nvPr/>
        </p:nvSpPr>
        <p:spPr>
          <a:xfrm>
            <a:off x="6291787" y="2552870"/>
            <a:ext cx="1749325" cy="369332"/>
          </a:xfrm>
          <a:prstGeom prst="rect">
            <a:avLst/>
          </a:prstGeom>
          <a:noFill/>
        </p:spPr>
        <p:txBody>
          <a:bodyPr wrap="none" rtlCol="0">
            <a:spAutoFit/>
          </a:bodyPr>
          <a:lstStyle/>
          <a:p>
            <a:r>
              <a:rPr lang="en-AU" dirty="0"/>
              <a:t>Responses to 2</a:t>
            </a:r>
            <a:r>
              <a:rPr lang="en-AU" sz="1800" dirty="0">
                <a:latin typeface="+mn-lt"/>
                <a:cs typeface="Arial" panose="020B0604020202020204" pitchFamily="34" charset="0"/>
              </a:rPr>
              <a:t>♣</a:t>
            </a:r>
            <a:endParaRPr lang="en-AU" dirty="0"/>
          </a:p>
        </p:txBody>
      </p:sp>
      <p:graphicFrame>
        <p:nvGraphicFramePr>
          <p:cNvPr id="8" name="Table 7">
            <a:extLst>
              <a:ext uri="{FF2B5EF4-FFF2-40B4-BE49-F238E27FC236}">
                <a16:creationId xmlns:a16="http://schemas.microsoft.com/office/drawing/2014/main" id="{EDA9FAD5-CA03-4A17-10C8-A98A94296700}"/>
              </a:ext>
            </a:extLst>
          </p:cNvPr>
          <p:cNvGraphicFramePr>
            <a:graphicFrameLocks noGrp="1"/>
          </p:cNvGraphicFramePr>
          <p:nvPr>
            <p:extLst>
              <p:ext uri="{D42A27DB-BD31-4B8C-83A1-F6EECF244321}">
                <p14:modId xmlns:p14="http://schemas.microsoft.com/office/powerpoint/2010/main" val="1750048880"/>
              </p:ext>
            </p:extLst>
          </p:nvPr>
        </p:nvGraphicFramePr>
        <p:xfrm>
          <a:off x="6386916" y="2922202"/>
          <a:ext cx="3911600" cy="2225040"/>
        </p:xfrm>
        <a:graphic>
          <a:graphicData uri="http://schemas.openxmlformats.org/drawingml/2006/table">
            <a:tbl>
              <a:tblPr firstRow="1" bandRow="1">
                <a:tableStyleId>{5C22544A-7EE6-4342-B048-85BDC9FD1C3A}</a:tableStyleId>
              </a:tblPr>
              <a:tblGrid>
                <a:gridCol w="1110249">
                  <a:extLst>
                    <a:ext uri="{9D8B030D-6E8A-4147-A177-3AD203B41FA5}">
                      <a16:colId xmlns:a16="http://schemas.microsoft.com/office/drawing/2014/main" val="3812766059"/>
                    </a:ext>
                  </a:extLst>
                </a:gridCol>
                <a:gridCol w="2801351">
                  <a:extLst>
                    <a:ext uri="{9D8B030D-6E8A-4147-A177-3AD203B41FA5}">
                      <a16:colId xmlns:a16="http://schemas.microsoft.com/office/drawing/2014/main" val="886173736"/>
                    </a:ext>
                  </a:extLst>
                </a:gridCol>
              </a:tblGrid>
              <a:tr h="370840">
                <a:tc>
                  <a:txBody>
                    <a:bodyPr/>
                    <a:lstStyle/>
                    <a:p>
                      <a:r>
                        <a:rPr lang="en-AU" dirty="0"/>
                        <a:t>Response</a:t>
                      </a:r>
                    </a:p>
                  </a:txBody>
                  <a:tcPr/>
                </a:tc>
                <a:tc>
                  <a:txBody>
                    <a:bodyPr/>
                    <a:lstStyle/>
                    <a:p>
                      <a:r>
                        <a:rPr lang="en-AU" dirty="0"/>
                        <a:t>Promises</a:t>
                      </a:r>
                    </a:p>
                  </a:txBody>
                  <a:tcPr/>
                </a:tc>
                <a:extLst>
                  <a:ext uri="{0D108BD9-81ED-4DB2-BD59-A6C34878D82A}">
                    <a16:rowId xmlns:a16="http://schemas.microsoft.com/office/drawing/2014/main" val="1790681995"/>
                  </a:ext>
                </a:extLst>
              </a:tr>
              <a:tr h="370840">
                <a:tc>
                  <a:txBody>
                    <a:bodyPr/>
                    <a:lstStyle/>
                    <a:p>
                      <a:r>
                        <a:rPr lang="en-AU" dirty="0"/>
                        <a:t>2</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0-7 HCP (artificial bid)</a:t>
                      </a:r>
                    </a:p>
                  </a:txBody>
                  <a:tcPr/>
                </a:tc>
                <a:extLst>
                  <a:ext uri="{0D108BD9-81ED-4DB2-BD59-A6C34878D82A}">
                    <a16:rowId xmlns:a16="http://schemas.microsoft.com/office/drawing/2014/main" val="1183810773"/>
                  </a:ext>
                </a:extLst>
              </a:tr>
              <a:tr h="370840">
                <a:tc>
                  <a:txBody>
                    <a:bodyPr/>
                    <a:lstStyle/>
                    <a:p>
                      <a:r>
                        <a:rPr lang="en-AU" dirty="0"/>
                        <a:t>2</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8+ HCP; 5+ </a:t>
                      </a:r>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endParaRPr lang="en-AU" dirty="0"/>
                    </a:p>
                  </a:txBody>
                  <a:tcPr/>
                </a:tc>
                <a:extLst>
                  <a:ext uri="{0D108BD9-81ED-4DB2-BD59-A6C34878D82A}">
                    <a16:rowId xmlns:a16="http://schemas.microsoft.com/office/drawing/2014/main" val="3130662349"/>
                  </a:ext>
                </a:extLst>
              </a:tr>
              <a:tr h="370840">
                <a:tc>
                  <a:txBody>
                    <a:bodyPr/>
                    <a:lstStyle/>
                    <a:p>
                      <a:r>
                        <a:rPr lang="en-AU" dirty="0"/>
                        <a:t>2</a:t>
                      </a:r>
                      <a:r>
                        <a:rPr lang="en-AU" sz="1800" dirty="0">
                          <a:latin typeface="+mn-lt"/>
                          <a:cs typeface="Arial" panose="020B0604020202020204" pitchFamily="34" charset="0"/>
                        </a:rPr>
                        <a:t>♠</a:t>
                      </a:r>
                      <a:endParaRPr lang="en-AU" dirty="0"/>
                    </a:p>
                  </a:txBody>
                  <a:tcPr/>
                </a:tc>
                <a:tc>
                  <a:txBody>
                    <a:bodyPr/>
                    <a:lstStyle/>
                    <a:p>
                      <a:r>
                        <a:rPr lang="en-AU" dirty="0"/>
                        <a:t>8+ HCP; 5+ </a:t>
                      </a:r>
                      <a:r>
                        <a:rPr lang="en-AU" sz="1800" dirty="0">
                          <a:latin typeface="+mn-lt"/>
                          <a:cs typeface="Arial" panose="020B0604020202020204" pitchFamily="34" charset="0"/>
                        </a:rPr>
                        <a:t>♠</a:t>
                      </a:r>
                      <a:endParaRPr lang="en-AU" dirty="0"/>
                    </a:p>
                  </a:txBody>
                  <a:tcPr/>
                </a:tc>
                <a:extLst>
                  <a:ext uri="{0D108BD9-81ED-4DB2-BD59-A6C34878D82A}">
                    <a16:rowId xmlns:a16="http://schemas.microsoft.com/office/drawing/2014/main" val="2780102467"/>
                  </a:ext>
                </a:extLst>
              </a:tr>
              <a:tr h="370840">
                <a:tc>
                  <a:txBody>
                    <a:bodyPr/>
                    <a:lstStyle/>
                    <a:p>
                      <a:r>
                        <a:rPr lang="en-AU" dirty="0"/>
                        <a:t>3</a:t>
                      </a:r>
                      <a:r>
                        <a:rPr lang="en-AU" sz="1800" dirty="0">
                          <a:latin typeface="+mn-lt"/>
                          <a:cs typeface="Arial" panose="020B0604020202020204" pitchFamily="34" charset="0"/>
                        </a:rPr>
                        <a:t>♣</a:t>
                      </a:r>
                      <a:endParaRPr lang="en-AU" dirty="0"/>
                    </a:p>
                  </a:txBody>
                  <a:tcPr/>
                </a:tc>
                <a:tc>
                  <a:txBody>
                    <a:bodyPr/>
                    <a:lstStyle/>
                    <a:p>
                      <a:r>
                        <a:rPr lang="en-AU" dirty="0"/>
                        <a:t>8+ HCP; 5+ </a:t>
                      </a:r>
                      <a:r>
                        <a:rPr lang="en-AU" sz="1800" dirty="0">
                          <a:latin typeface="+mn-lt"/>
                          <a:cs typeface="Arial" panose="020B0604020202020204" pitchFamily="34" charset="0"/>
                        </a:rPr>
                        <a:t>♣</a:t>
                      </a:r>
                      <a:endParaRPr lang="en-AU" dirty="0"/>
                    </a:p>
                  </a:txBody>
                  <a:tcPr/>
                </a:tc>
                <a:extLst>
                  <a:ext uri="{0D108BD9-81ED-4DB2-BD59-A6C34878D82A}">
                    <a16:rowId xmlns:a16="http://schemas.microsoft.com/office/drawing/2014/main" val="1451019333"/>
                  </a:ext>
                </a:extLst>
              </a:tr>
              <a:tr h="370840">
                <a:tc>
                  <a:txBody>
                    <a:bodyPr/>
                    <a:lstStyle/>
                    <a:p>
                      <a:r>
                        <a:rPr lang="en-AU" dirty="0"/>
                        <a:t>3</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8+ HCP; 5+ </a:t>
                      </a:r>
                      <a:r>
                        <a:rPr lang="en-AU" sz="1800" dirty="0">
                          <a:solidFill>
                            <a:srgbClr val="FF0000"/>
                          </a:solidFill>
                          <a:latin typeface="+mn-lt"/>
                          <a:cs typeface="Arial" panose="020B0604020202020204" pitchFamily="34" charset="0"/>
                        </a:rPr>
                        <a:t>♦</a:t>
                      </a:r>
                      <a:endParaRPr lang="en-AU" dirty="0"/>
                    </a:p>
                  </a:txBody>
                  <a:tcPr/>
                </a:tc>
                <a:extLst>
                  <a:ext uri="{0D108BD9-81ED-4DB2-BD59-A6C34878D82A}">
                    <a16:rowId xmlns:a16="http://schemas.microsoft.com/office/drawing/2014/main" val="1853421207"/>
                  </a:ext>
                </a:extLst>
              </a:tr>
            </a:tbl>
          </a:graphicData>
        </a:graphic>
      </p:graphicFrame>
      <p:graphicFrame>
        <p:nvGraphicFramePr>
          <p:cNvPr id="9" name="Table 8">
            <a:extLst>
              <a:ext uri="{FF2B5EF4-FFF2-40B4-BE49-F238E27FC236}">
                <a16:creationId xmlns:a16="http://schemas.microsoft.com/office/drawing/2014/main" id="{B6EED0D8-765B-5B46-7103-158E2E10E7FC}"/>
              </a:ext>
            </a:extLst>
          </p:cNvPr>
          <p:cNvGraphicFramePr>
            <a:graphicFrameLocks noGrp="1"/>
          </p:cNvGraphicFramePr>
          <p:nvPr>
            <p:extLst>
              <p:ext uri="{D42A27DB-BD31-4B8C-83A1-F6EECF244321}">
                <p14:modId xmlns:p14="http://schemas.microsoft.com/office/powerpoint/2010/main" val="1218082235"/>
              </p:ext>
            </p:extLst>
          </p:nvPr>
        </p:nvGraphicFramePr>
        <p:xfrm>
          <a:off x="1080922" y="2911087"/>
          <a:ext cx="4452436" cy="2225040"/>
        </p:xfrm>
        <a:graphic>
          <a:graphicData uri="http://schemas.openxmlformats.org/drawingml/2006/table">
            <a:tbl>
              <a:tblPr firstRow="1" bandRow="1">
                <a:tableStyleId>{5C22544A-7EE6-4342-B048-85BDC9FD1C3A}</a:tableStyleId>
              </a:tblPr>
              <a:tblGrid>
                <a:gridCol w="1302309">
                  <a:extLst>
                    <a:ext uri="{9D8B030D-6E8A-4147-A177-3AD203B41FA5}">
                      <a16:colId xmlns:a16="http://schemas.microsoft.com/office/drawing/2014/main" val="3812766059"/>
                    </a:ext>
                  </a:extLst>
                </a:gridCol>
                <a:gridCol w="3150127">
                  <a:extLst>
                    <a:ext uri="{9D8B030D-6E8A-4147-A177-3AD203B41FA5}">
                      <a16:colId xmlns:a16="http://schemas.microsoft.com/office/drawing/2014/main" val="886173736"/>
                    </a:ext>
                  </a:extLst>
                </a:gridCol>
              </a:tblGrid>
              <a:tr h="370840">
                <a:tc>
                  <a:txBody>
                    <a:bodyPr/>
                    <a:lstStyle/>
                    <a:p>
                      <a:r>
                        <a:rPr lang="en-AU" dirty="0"/>
                        <a:t>Response</a:t>
                      </a:r>
                    </a:p>
                  </a:txBody>
                  <a:tcPr/>
                </a:tc>
                <a:tc>
                  <a:txBody>
                    <a:bodyPr/>
                    <a:lstStyle/>
                    <a:p>
                      <a:r>
                        <a:rPr lang="en-AU" dirty="0"/>
                        <a:t>Promises</a:t>
                      </a:r>
                    </a:p>
                  </a:txBody>
                  <a:tcPr/>
                </a:tc>
                <a:extLst>
                  <a:ext uri="{0D108BD9-81ED-4DB2-BD59-A6C34878D82A}">
                    <a16:rowId xmlns:a16="http://schemas.microsoft.com/office/drawing/2014/main" val="1790681995"/>
                  </a:ext>
                </a:extLst>
              </a:tr>
              <a:tr h="370840">
                <a:tc>
                  <a:txBody>
                    <a:bodyPr/>
                    <a:lstStyle/>
                    <a:p>
                      <a:r>
                        <a:rPr lang="en-AU" dirty="0"/>
                        <a:t>Pass</a:t>
                      </a:r>
                    </a:p>
                  </a:txBody>
                  <a:tcPr/>
                </a:tc>
                <a:tc>
                  <a:txBody>
                    <a:bodyPr/>
                    <a:lstStyle/>
                    <a:p>
                      <a:r>
                        <a:rPr lang="en-AU" dirty="0"/>
                        <a:t>0-3 HCP</a:t>
                      </a:r>
                    </a:p>
                  </a:txBody>
                  <a:tcPr/>
                </a:tc>
                <a:extLst>
                  <a:ext uri="{0D108BD9-81ED-4DB2-BD59-A6C34878D82A}">
                    <a16:rowId xmlns:a16="http://schemas.microsoft.com/office/drawing/2014/main" val="1183810773"/>
                  </a:ext>
                </a:extLst>
              </a:tr>
              <a:tr h="370840">
                <a:tc>
                  <a:txBody>
                    <a:bodyPr/>
                    <a:lstStyle/>
                    <a:p>
                      <a:r>
                        <a:rPr lang="en-AU" dirty="0"/>
                        <a:t>3</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Transfer to </a:t>
                      </a:r>
                      <a:r>
                        <a:rPr lang="en-AU" sz="1800" dirty="0">
                          <a:solidFill>
                            <a:srgbClr val="FF0000"/>
                          </a:solidFill>
                          <a:latin typeface="+mn-lt"/>
                          <a:cs typeface="Arial" panose="020B0604020202020204" pitchFamily="34" charset="0"/>
                        </a:rPr>
                        <a:t>♥</a:t>
                      </a:r>
                      <a:endParaRPr lang="en-AU" dirty="0">
                        <a:solidFill>
                          <a:schemeClr val="tx1"/>
                        </a:solidFill>
                      </a:endParaRPr>
                    </a:p>
                  </a:txBody>
                  <a:tcPr/>
                </a:tc>
                <a:extLst>
                  <a:ext uri="{0D108BD9-81ED-4DB2-BD59-A6C34878D82A}">
                    <a16:rowId xmlns:a16="http://schemas.microsoft.com/office/drawing/2014/main" val="3130662349"/>
                  </a:ext>
                </a:extLst>
              </a:tr>
              <a:tr h="370840">
                <a:tc>
                  <a:txBody>
                    <a:bodyPr/>
                    <a:lstStyle/>
                    <a:p>
                      <a:r>
                        <a:rPr lang="en-AU" dirty="0"/>
                        <a:t>2</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Transfer to </a:t>
                      </a:r>
                      <a:r>
                        <a:rPr lang="en-AU" sz="1800" dirty="0">
                          <a:latin typeface="+mn-lt"/>
                          <a:cs typeface="Arial" panose="020B0604020202020204" pitchFamily="34" charset="0"/>
                        </a:rPr>
                        <a:t>♠</a:t>
                      </a:r>
                      <a:endParaRPr lang="en-AU" dirty="0"/>
                    </a:p>
                  </a:txBody>
                  <a:tcPr/>
                </a:tc>
                <a:extLst>
                  <a:ext uri="{0D108BD9-81ED-4DB2-BD59-A6C34878D82A}">
                    <a16:rowId xmlns:a16="http://schemas.microsoft.com/office/drawing/2014/main" val="2780102467"/>
                  </a:ext>
                </a:extLst>
              </a:tr>
              <a:tr h="370840">
                <a:tc>
                  <a:txBody>
                    <a:bodyPr/>
                    <a:lstStyle/>
                    <a:p>
                      <a:r>
                        <a:rPr lang="en-AU" dirty="0"/>
                        <a:t>3</a:t>
                      </a:r>
                      <a:r>
                        <a:rPr lang="en-AU" sz="1800" dirty="0">
                          <a:latin typeface="+mn-lt"/>
                          <a:cs typeface="Arial" panose="020B0604020202020204" pitchFamily="34" charset="0"/>
                        </a:rPr>
                        <a:t>♣</a:t>
                      </a:r>
                      <a:endParaRPr lang="en-AU" dirty="0"/>
                    </a:p>
                  </a:txBody>
                  <a:tcPr/>
                </a:tc>
                <a:tc>
                  <a:txBody>
                    <a:bodyPr/>
                    <a:lstStyle/>
                    <a:p>
                      <a:r>
                        <a:rPr lang="en-AU" dirty="0"/>
                        <a:t>Stayman</a:t>
                      </a:r>
                    </a:p>
                  </a:txBody>
                  <a:tcPr/>
                </a:tc>
                <a:extLst>
                  <a:ext uri="{0D108BD9-81ED-4DB2-BD59-A6C34878D82A}">
                    <a16:rowId xmlns:a16="http://schemas.microsoft.com/office/drawing/2014/main" val="1451019333"/>
                  </a:ext>
                </a:extLst>
              </a:tr>
              <a:tr h="370840">
                <a:tc>
                  <a:txBody>
                    <a:bodyPr/>
                    <a:lstStyle/>
                    <a:p>
                      <a:r>
                        <a:rPr lang="en-AU" dirty="0"/>
                        <a:t>3 NT</a:t>
                      </a:r>
                    </a:p>
                  </a:txBody>
                  <a:tcPr/>
                </a:tc>
                <a:tc>
                  <a:txBody>
                    <a:bodyPr/>
                    <a:lstStyle/>
                    <a:p>
                      <a:r>
                        <a:rPr lang="en-AU" dirty="0"/>
                        <a:t>4-11 HCP; Denies 4+ M</a:t>
                      </a:r>
                    </a:p>
                  </a:txBody>
                  <a:tcPr/>
                </a:tc>
                <a:extLst>
                  <a:ext uri="{0D108BD9-81ED-4DB2-BD59-A6C34878D82A}">
                    <a16:rowId xmlns:a16="http://schemas.microsoft.com/office/drawing/2014/main" val="1853421207"/>
                  </a:ext>
                </a:extLst>
              </a:tr>
            </a:tbl>
          </a:graphicData>
        </a:graphic>
      </p:graphicFrame>
      <p:sp>
        <p:nvSpPr>
          <p:cNvPr id="11" name="TextBox 10">
            <a:extLst>
              <a:ext uri="{FF2B5EF4-FFF2-40B4-BE49-F238E27FC236}">
                <a16:creationId xmlns:a16="http://schemas.microsoft.com/office/drawing/2014/main" id="{19CC4E91-D8E1-4C40-8F68-BAB69E5E3452}"/>
              </a:ext>
            </a:extLst>
          </p:cNvPr>
          <p:cNvSpPr txBox="1"/>
          <p:nvPr/>
        </p:nvSpPr>
        <p:spPr>
          <a:xfrm>
            <a:off x="1015358" y="5363278"/>
            <a:ext cx="4583564" cy="923330"/>
          </a:xfrm>
          <a:prstGeom prst="rect">
            <a:avLst/>
          </a:prstGeom>
          <a:noFill/>
        </p:spPr>
        <p:txBody>
          <a:bodyPr wrap="square" rtlCol="0">
            <a:spAutoFit/>
          </a:bodyPr>
          <a:lstStyle/>
          <a:p>
            <a:r>
              <a:rPr lang="en-AU" dirty="0"/>
              <a:t>Opener’s Rebid</a:t>
            </a:r>
          </a:p>
          <a:p>
            <a:r>
              <a:rPr lang="en-AU" dirty="0"/>
              <a:t>- Transfers and </a:t>
            </a:r>
            <a:r>
              <a:rPr lang="en-AU" dirty="0" err="1"/>
              <a:t>stayman</a:t>
            </a:r>
            <a:r>
              <a:rPr lang="en-AU" dirty="0"/>
              <a:t> are discussed later in this chapter</a:t>
            </a:r>
          </a:p>
        </p:txBody>
      </p:sp>
      <p:sp>
        <p:nvSpPr>
          <p:cNvPr id="12" name="TextBox 11">
            <a:extLst>
              <a:ext uri="{FF2B5EF4-FFF2-40B4-BE49-F238E27FC236}">
                <a16:creationId xmlns:a16="http://schemas.microsoft.com/office/drawing/2014/main" id="{E59A7DC1-257F-0D01-00FD-AD3748CF05F0}"/>
              </a:ext>
            </a:extLst>
          </p:cNvPr>
          <p:cNvSpPr txBox="1"/>
          <p:nvPr/>
        </p:nvSpPr>
        <p:spPr>
          <a:xfrm>
            <a:off x="6291787" y="5344985"/>
            <a:ext cx="3983895" cy="923330"/>
          </a:xfrm>
          <a:prstGeom prst="rect">
            <a:avLst/>
          </a:prstGeom>
          <a:noFill/>
        </p:spPr>
        <p:txBody>
          <a:bodyPr wrap="square" rtlCol="0">
            <a:spAutoFit/>
          </a:bodyPr>
          <a:lstStyle/>
          <a:p>
            <a:r>
              <a:rPr lang="en-AU" dirty="0"/>
              <a:t>Opener’s Rebid</a:t>
            </a:r>
          </a:p>
          <a:p>
            <a:r>
              <a:rPr lang="en-AU" dirty="0"/>
              <a:t>- With a balanced hand and 22-23 pts bid No Trumps; otherwise bid suit</a:t>
            </a:r>
          </a:p>
        </p:txBody>
      </p:sp>
    </p:spTree>
    <p:extLst>
      <p:ext uri="{BB962C8B-B14F-4D97-AF65-F5344CB8AC3E}">
        <p14:creationId xmlns:p14="http://schemas.microsoft.com/office/powerpoint/2010/main" val="3885541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Week 8:  </a:t>
            </a:r>
            <a:r>
              <a:rPr lang="en-AU" sz="2700" b="1" dirty="0"/>
              <a:t>Weak 2 </a:t>
            </a:r>
            <a:r>
              <a:rPr lang="en-AU" sz="2700" dirty="0"/>
              <a:t>Openings</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3" name="TextBox 2">
            <a:extLst>
              <a:ext uri="{FF2B5EF4-FFF2-40B4-BE49-F238E27FC236}">
                <a16:creationId xmlns:a16="http://schemas.microsoft.com/office/drawing/2014/main" id="{A4EF8292-1AA1-5801-BB4D-D57D2BD973E4}"/>
              </a:ext>
            </a:extLst>
          </p:cNvPr>
          <p:cNvSpPr txBox="1"/>
          <p:nvPr/>
        </p:nvSpPr>
        <p:spPr>
          <a:xfrm>
            <a:off x="937250" y="1118161"/>
            <a:ext cx="4107654"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The three remaining two level openings all show a weak hand with a long suit:</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F10689-ED84-06E0-79E2-A42ADE29A465}"/>
              </a:ext>
            </a:extLst>
          </p:cNvPr>
          <p:cNvSpPr txBox="1"/>
          <p:nvPr/>
        </p:nvSpPr>
        <p:spPr>
          <a:xfrm>
            <a:off x="0" y="6488668"/>
            <a:ext cx="21992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Weak twos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59A7DC1-257F-0D01-00FD-AD3748CF05F0}"/>
              </a:ext>
            </a:extLst>
          </p:cNvPr>
          <p:cNvSpPr txBox="1"/>
          <p:nvPr/>
        </p:nvSpPr>
        <p:spPr>
          <a:xfrm>
            <a:off x="937250" y="2429099"/>
            <a:ext cx="8739644" cy="923330"/>
          </a:xfrm>
          <a:prstGeom prst="rect">
            <a:avLst/>
          </a:prstGeom>
          <a:noFill/>
        </p:spPr>
        <p:txBody>
          <a:bodyPr wrap="square" rtlCol="0">
            <a:spAutoFit/>
          </a:bodyPr>
          <a:lstStyle/>
          <a:p>
            <a:r>
              <a:rPr lang="en-AU" dirty="0"/>
              <a:t>Initially you may want to have at least two honours in the weak suit; but more commonly nowadays that is not expected.  If you are vulnerable – you should err on the high side of the HCP range (</a:t>
            </a:r>
            <a:r>
              <a:rPr lang="en-AU" dirty="0" err="1"/>
              <a:t>eg</a:t>
            </a:r>
            <a:r>
              <a:rPr lang="en-AU" dirty="0"/>
              <a:t> 9 or 10 HCP).</a:t>
            </a:r>
          </a:p>
        </p:txBody>
      </p:sp>
      <p:graphicFrame>
        <p:nvGraphicFramePr>
          <p:cNvPr id="6" name="Table 5">
            <a:extLst>
              <a:ext uri="{FF2B5EF4-FFF2-40B4-BE49-F238E27FC236}">
                <a16:creationId xmlns:a16="http://schemas.microsoft.com/office/drawing/2014/main" id="{52CF90C3-53D8-241B-223B-C5951C475672}"/>
              </a:ext>
            </a:extLst>
          </p:cNvPr>
          <p:cNvGraphicFramePr>
            <a:graphicFrameLocks noGrp="1"/>
          </p:cNvGraphicFramePr>
          <p:nvPr>
            <p:extLst>
              <p:ext uri="{D42A27DB-BD31-4B8C-83A1-F6EECF244321}">
                <p14:modId xmlns:p14="http://schemas.microsoft.com/office/powerpoint/2010/main" val="1087616687"/>
              </p:ext>
            </p:extLst>
          </p:nvPr>
        </p:nvGraphicFramePr>
        <p:xfrm>
          <a:off x="5483602" y="861419"/>
          <a:ext cx="4452436" cy="1483360"/>
        </p:xfrm>
        <a:graphic>
          <a:graphicData uri="http://schemas.openxmlformats.org/drawingml/2006/table">
            <a:tbl>
              <a:tblPr firstRow="1" bandRow="1">
                <a:tableStyleId>{5C22544A-7EE6-4342-B048-85BDC9FD1C3A}</a:tableStyleId>
              </a:tblPr>
              <a:tblGrid>
                <a:gridCol w="1302309">
                  <a:extLst>
                    <a:ext uri="{9D8B030D-6E8A-4147-A177-3AD203B41FA5}">
                      <a16:colId xmlns:a16="http://schemas.microsoft.com/office/drawing/2014/main" val="3812766059"/>
                    </a:ext>
                  </a:extLst>
                </a:gridCol>
                <a:gridCol w="3150127">
                  <a:extLst>
                    <a:ext uri="{9D8B030D-6E8A-4147-A177-3AD203B41FA5}">
                      <a16:colId xmlns:a16="http://schemas.microsoft.com/office/drawing/2014/main" val="886173736"/>
                    </a:ext>
                  </a:extLst>
                </a:gridCol>
              </a:tblGrid>
              <a:tr h="370840">
                <a:tc>
                  <a:txBody>
                    <a:bodyPr/>
                    <a:lstStyle/>
                    <a:p>
                      <a:r>
                        <a:rPr lang="en-AU" dirty="0"/>
                        <a:t>Response</a:t>
                      </a:r>
                    </a:p>
                  </a:txBody>
                  <a:tcPr/>
                </a:tc>
                <a:tc>
                  <a:txBody>
                    <a:bodyPr/>
                    <a:lstStyle/>
                    <a:p>
                      <a:r>
                        <a:rPr lang="en-AU" dirty="0"/>
                        <a:t>Promises</a:t>
                      </a:r>
                    </a:p>
                  </a:txBody>
                  <a:tcPr/>
                </a:tc>
                <a:extLst>
                  <a:ext uri="{0D108BD9-81ED-4DB2-BD59-A6C34878D82A}">
                    <a16:rowId xmlns:a16="http://schemas.microsoft.com/office/drawing/2014/main" val="1790681995"/>
                  </a:ext>
                </a:extLst>
              </a:tr>
              <a:tr h="370840">
                <a:tc>
                  <a:txBody>
                    <a:bodyPr/>
                    <a:lstStyle/>
                    <a:p>
                      <a:r>
                        <a:rPr lang="en-AU" sz="1800" dirty="0">
                          <a:solidFill>
                            <a:schemeClr val="tx1"/>
                          </a:solidFill>
                          <a:latin typeface="+mn-lt"/>
                          <a:cs typeface="Arial" panose="020B0604020202020204" pitchFamily="34" charset="0"/>
                        </a:rPr>
                        <a:t>2</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6-10 HCP; 6+ </a:t>
                      </a:r>
                      <a:r>
                        <a:rPr lang="en-AU" sz="1800" dirty="0">
                          <a:solidFill>
                            <a:srgbClr val="FF0000"/>
                          </a:solidFill>
                          <a:latin typeface="+mn-lt"/>
                          <a:cs typeface="Arial" panose="020B0604020202020204" pitchFamily="34" charset="0"/>
                        </a:rPr>
                        <a:t>♦</a:t>
                      </a:r>
                      <a:endParaRPr lang="en-AU" dirty="0">
                        <a:solidFill>
                          <a:schemeClr val="tx1"/>
                        </a:solidFill>
                      </a:endParaRPr>
                    </a:p>
                  </a:txBody>
                  <a:tcPr/>
                </a:tc>
                <a:extLst>
                  <a:ext uri="{0D108BD9-81ED-4DB2-BD59-A6C34878D82A}">
                    <a16:rowId xmlns:a16="http://schemas.microsoft.com/office/drawing/2014/main" val="3130662349"/>
                  </a:ext>
                </a:extLst>
              </a:tr>
              <a:tr h="370840">
                <a:tc>
                  <a:txBody>
                    <a:bodyPr/>
                    <a:lstStyle/>
                    <a:p>
                      <a:r>
                        <a:rPr lang="en-AU" sz="1800" dirty="0">
                          <a:solidFill>
                            <a:schemeClr val="tx1"/>
                          </a:solidFill>
                          <a:latin typeface="+mn-lt"/>
                          <a:cs typeface="Arial" panose="020B0604020202020204" pitchFamily="34" charset="0"/>
                        </a:rPr>
                        <a:t>2</a:t>
                      </a:r>
                      <a:r>
                        <a:rPr lang="en-AU" sz="1800" dirty="0">
                          <a:solidFill>
                            <a:srgbClr val="FF0000"/>
                          </a:solidFill>
                          <a:latin typeface="+mn-lt"/>
                          <a:cs typeface="Arial" panose="020B0604020202020204" pitchFamily="34" charset="0"/>
                        </a:rPr>
                        <a:t>♥</a:t>
                      </a:r>
                      <a:endParaRPr lang="en-AU" dirty="0"/>
                    </a:p>
                  </a:txBody>
                  <a:tcPr/>
                </a:tc>
                <a:tc>
                  <a:txBody>
                    <a:bodyPr/>
                    <a:lstStyle/>
                    <a:p>
                      <a:r>
                        <a:rPr lang="en-AU" dirty="0"/>
                        <a:t>6-10 HCP; 6+ </a:t>
                      </a:r>
                      <a:r>
                        <a:rPr lang="en-AU" sz="1800" dirty="0">
                          <a:solidFill>
                            <a:srgbClr val="FF0000"/>
                          </a:solidFill>
                          <a:latin typeface="+mn-lt"/>
                          <a:cs typeface="Arial" panose="020B0604020202020204" pitchFamily="34" charset="0"/>
                        </a:rPr>
                        <a:t>♥</a:t>
                      </a:r>
                      <a:endParaRPr lang="en-AU" dirty="0">
                        <a:solidFill>
                          <a:schemeClr val="tx1"/>
                        </a:solidFill>
                      </a:endParaRPr>
                    </a:p>
                  </a:txBody>
                  <a:tcPr/>
                </a:tc>
                <a:extLst>
                  <a:ext uri="{0D108BD9-81ED-4DB2-BD59-A6C34878D82A}">
                    <a16:rowId xmlns:a16="http://schemas.microsoft.com/office/drawing/2014/main" val="2780102467"/>
                  </a:ext>
                </a:extLst>
              </a:tr>
              <a:tr h="370840">
                <a:tc>
                  <a:txBody>
                    <a:bodyPr/>
                    <a:lstStyle/>
                    <a:p>
                      <a:r>
                        <a:rPr lang="en-AU" sz="1800" dirty="0">
                          <a:latin typeface="+mn-lt"/>
                          <a:cs typeface="Arial" panose="020B0604020202020204" pitchFamily="34" charset="0"/>
                        </a:rPr>
                        <a:t>2♠</a:t>
                      </a:r>
                      <a:endParaRPr lang="en-AU" dirty="0"/>
                    </a:p>
                  </a:txBody>
                  <a:tcPr/>
                </a:tc>
                <a:tc>
                  <a:txBody>
                    <a:bodyPr/>
                    <a:lstStyle/>
                    <a:p>
                      <a:r>
                        <a:rPr lang="en-AU" dirty="0"/>
                        <a:t>6-10 HCP; 6+ </a:t>
                      </a:r>
                      <a:r>
                        <a:rPr lang="en-AU" sz="1800" dirty="0">
                          <a:latin typeface="+mn-lt"/>
                          <a:cs typeface="Arial" panose="020B0604020202020204" pitchFamily="34" charset="0"/>
                        </a:rPr>
                        <a:t>♠</a:t>
                      </a:r>
                      <a:endParaRPr lang="en-AU" dirty="0">
                        <a:solidFill>
                          <a:schemeClr val="tx1"/>
                        </a:solidFill>
                      </a:endParaRPr>
                    </a:p>
                  </a:txBody>
                  <a:tcPr/>
                </a:tc>
                <a:extLst>
                  <a:ext uri="{0D108BD9-81ED-4DB2-BD59-A6C34878D82A}">
                    <a16:rowId xmlns:a16="http://schemas.microsoft.com/office/drawing/2014/main" val="1451019333"/>
                  </a:ext>
                </a:extLst>
              </a:tr>
            </a:tbl>
          </a:graphicData>
        </a:graphic>
      </p:graphicFrame>
      <p:sp>
        <p:nvSpPr>
          <p:cNvPr id="7" name="TextBox 6">
            <a:extLst>
              <a:ext uri="{FF2B5EF4-FFF2-40B4-BE49-F238E27FC236}">
                <a16:creationId xmlns:a16="http://schemas.microsoft.com/office/drawing/2014/main" id="{37CEB828-DE62-A262-632D-38E682E47CAD}"/>
              </a:ext>
            </a:extLst>
          </p:cNvPr>
          <p:cNvSpPr txBox="1"/>
          <p:nvPr/>
        </p:nvSpPr>
        <p:spPr>
          <a:xfrm>
            <a:off x="937250" y="3265454"/>
            <a:ext cx="3996800" cy="369332"/>
          </a:xfrm>
          <a:prstGeom prst="rect">
            <a:avLst/>
          </a:prstGeom>
          <a:noFill/>
        </p:spPr>
        <p:txBody>
          <a:bodyPr wrap="none" rtlCol="0">
            <a:spAutoFit/>
          </a:bodyPr>
          <a:lstStyle/>
          <a:p>
            <a:r>
              <a:rPr lang="en-AU" dirty="0"/>
              <a:t>Any questions ?   Lets play some cards </a:t>
            </a:r>
            <a:r>
              <a:rPr lang="en-AU" dirty="0">
                <a:sym typeface="Wingdings" panose="05000000000000000000" pitchFamily="2" charset="2"/>
              </a:rPr>
              <a:t></a:t>
            </a:r>
            <a:endParaRPr lang="en-AU" dirty="0"/>
          </a:p>
        </p:txBody>
      </p:sp>
      <p:sp>
        <p:nvSpPr>
          <p:cNvPr id="8" name="TextBox 7">
            <a:extLst>
              <a:ext uri="{FF2B5EF4-FFF2-40B4-BE49-F238E27FC236}">
                <a16:creationId xmlns:a16="http://schemas.microsoft.com/office/drawing/2014/main" id="{C56BFC4B-DAB7-1AB8-7195-F42E533A3BC4}"/>
              </a:ext>
            </a:extLst>
          </p:cNvPr>
          <p:cNvSpPr txBox="1"/>
          <p:nvPr/>
        </p:nvSpPr>
        <p:spPr>
          <a:xfrm>
            <a:off x="937250" y="4009145"/>
            <a:ext cx="1007664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Introduction to Bridge – Appendix.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Karen’s Bridge: </a:t>
            </a:r>
            <a:r>
              <a:rPr lang="en-AU" dirty="0">
                <a:solidFill>
                  <a:prstClr val="black"/>
                </a:solidFill>
                <a:latin typeface="Calibri" panose="020F0502020204030204"/>
                <a:hlinkClick r:id="rId4"/>
              </a:rPr>
              <a:t>https://kwbridge.com/weak2.htm</a:t>
            </a:r>
            <a:endParaRPr lang="en-AU"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Oasis Bridge – Weak Two opening bids: </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https://www.youtube.com/watch?v=4G4P2wicryg</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Bridget Rampton– 2 club opening: </a:t>
            </a:r>
            <a:r>
              <a:rPr lang="en-AU" dirty="0">
                <a:solidFill>
                  <a:prstClr val="black"/>
                </a:solidFill>
                <a:latin typeface="Calibri" panose="020F0502020204030204"/>
                <a:hlinkClick r:id="rId6"/>
              </a:rPr>
              <a:t>https://www.youtube.com/watch?v=oho_3d5_L5I</a:t>
            </a:r>
            <a:r>
              <a:rPr lang="en-AU" dirty="0">
                <a:solidFill>
                  <a:prstClr val="black"/>
                </a:solidFill>
                <a:latin typeface="Calibri" panose="020F0502020204030204"/>
              </a:rPr>
              <a:t> (volume is a bit 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Peter Hollands – how to play Stayman: </a:t>
            </a:r>
            <a:r>
              <a:rPr lang="en-AU" dirty="0">
                <a:solidFill>
                  <a:prstClr val="black"/>
                </a:solidFill>
                <a:latin typeface="Calibri" panose="020F0502020204030204"/>
                <a:hlinkClick r:id="rId6"/>
              </a:rPr>
              <a:t>https://www.youtube.com/watch?v=oho_3d5_L5I</a:t>
            </a:r>
            <a:endParaRPr lang="en-AU"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black"/>
                </a:solidFill>
                <a:latin typeface="Calibri" panose="020F0502020204030204"/>
              </a:rPr>
              <a:t>Peter Hollands – Learn to play Transfers: </a:t>
            </a:r>
            <a:r>
              <a:rPr lang="en-AU" dirty="0">
                <a:solidFill>
                  <a:prstClr val="black"/>
                </a:solidFill>
                <a:latin typeface="Calibri" panose="020F0502020204030204"/>
                <a:hlinkClick r:id="rId7"/>
              </a:rPr>
              <a:t>https://www.youtube.com/watch?v=C4YdTpepLdw</a:t>
            </a:r>
            <a:endParaRPr lang="en-AU" dirty="0">
              <a:solidFill>
                <a:prstClr val="black"/>
              </a:solidFill>
              <a:latin typeface="Calibri" panose="020F0502020204030204"/>
            </a:endParaRPr>
          </a:p>
        </p:txBody>
      </p:sp>
    </p:spTree>
    <p:extLst>
      <p:ext uri="{BB962C8B-B14F-4D97-AF65-F5344CB8AC3E}">
        <p14:creationId xmlns:p14="http://schemas.microsoft.com/office/powerpoint/2010/main" val="913068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964C39AE-B254-014B-0C5D-341D46049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0DD17-09CA-DCC1-0236-CBB46ECEAABA}"/>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8 Review</a:t>
            </a:r>
            <a:endParaRPr lang="en-AU" sz="2800" dirty="0"/>
          </a:p>
        </p:txBody>
      </p:sp>
      <p:pic>
        <p:nvPicPr>
          <p:cNvPr id="4" name="Picture 3">
            <a:extLst>
              <a:ext uri="{FF2B5EF4-FFF2-40B4-BE49-F238E27FC236}">
                <a16:creationId xmlns:a16="http://schemas.microsoft.com/office/drawing/2014/main" id="{09016003-D725-5604-5AC8-E56D9DACBFD6}"/>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5A60104C-EA2F-64FE-D252-EB425E04D4BD}"/>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977E294E-7565-120B-8CBB-3AE5CE18E1F6}"/>
              </a:ext>
            </a:extLst>
          </p:cNvPr>
          <p:cNvGraphicFramePr>
            <a:graphicFrameLocks noGrp="1"/>
          </p:cNvGraphicFramePr>
          <p:nvPr>
            <p:extLst>
              <p:ext uri="{D42A27DB-BD31-4B8C-83A1-F6EECF244321}">
                <p14:modId xmlns:p14="http://schemas.microsoft.com/office/powerpoint/2010/main" val="2474837975"/>
              </p:ext>
            </p:extLst>
          </p:nvPr>
        </p:nvGraphicFramePr>
        <p:xfrm>
          <a:off x="1221968" y="1546984"/>
          <a:ext cx="9466351" cy="3764030"/>
        </p:xfrm>
        <a:graphic>
          <a:graphicData uri="http://schemas.openxmlformats.org/drawingml/2006/table">
            <a:tbl>
              <a:tblPr firstRow="1" bandRow="1">
                <a:tableStyleId>{5C22544A-7EE6-4342-B048-85BDC9FD1C3A}</a:tableStyleId>
              </a:tblPr>
              <a:tblGrid>
                <a:gridCol w="1596733">
                  <a:extLst>
                    <a:ext uri="{9D8B030D-6E8A-4147-A177-3AD203B41FA5}">
                      <a16:colId xmlns:a16="http://schemas.microsoft.com/office/drawing/2014/main" val="137227163"/>
                    </a:ext>
                  </a:extLst>
                </a:gridCol>
                <a:gridCol w="7869618">
                  <a:extLst>
                    <a:ext uri="{9D8B030D-6E8A-4147-A177-3AD203B41FA5}">
                      <a16:colId xmlns:a16="http://schemas.microsoft.com/office/drawing/2014/main" val="1131472717"/>
                    </a:ext>
                  </a:extLst>
                </a:gridCol>
              </a:tblGrid>
              <a:tr h="380750">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dirty="0"/>
                        <a:t>Transfers</a:t>
                      </a:r>
                    </a:p>
                  </a:txBody>
                  <a:tcPr/>
                </a:tc>
                <a:tc>
                  <a:txBody>
                    <a:bodyPr/>
                    <a:lstStyle/>
                    <a:p>
                      <a:r>
                        <a:rPr lang="en-AU" dirty="0"/>
                        <a:t>After partner opens a no trump, if you have a 5+ card major – bid the suit below for opener to accept the transfer by bidding your suit. System is OFF after interference (excluding a double)</a:t>
                      </a:r>
                    </a:p>
                  </a:txBody>
                  <a:tcPr/>
                </a:tc>
                <a:extLst>
                  <a:ext uri="{0D108BD9-81ED-4DB2-BD59-A6C34878D82A}">
                    <a16:rowId xmlns:a16="http://schemas.microsoft.com/office/drawing/2014/main" val="3495950867"/>
                  </a:ext>
                </a:extLst>
              </a:tr>
              <a:tr h="380750">
                <a:tc>
                  <a:txBody>
                    <a:bodyPr/>
                    <a:lstStyle/>
                    <a:p>
                      <a:r>
                        <a:rPr lang="en-AU" dirty="0"/>
                        <a:t>Stayman</a:t>
                      </a:r>
                    </a:p>
                  </a:txBody>
                  <a:tcPr/>
                </a:tc>
                <a:tc>
                  <a:txBody>
                    <a:bodyPr/>
                    <a:lstStyle/>
                    <a:p>
                      <a:r>
                        <a:rPr lang="en-AU" dirty="0"/>
                        <a:t>After partner opens a no trump, if you have a four card major and enough points</a:t>
                      </a:r>
                      <a:r>
                        <a:rPr lang="en-AU" sz="1800" kern="1200" dirty="0">
                          <a:solidFill>
                            <a:schemeClr val="dk1"/>
                          </a:solidFill>
                          <a:effectLst/>
                          <a:latin typeface="+mn-lt"/>
                          <a:ea typeface="+mn-ea"/>
                          <a:cs typeface="+mn-cs"/>
                        </a:rPr>
                        <a:t>(8+ if responding to 1NT; 4+ if responding to 2NT)</a:t>
                      </a:r>
                      <a:r>
                        <a:rPr lang="en-AU" dirty="0"/>
                        <a:t> bid 2</a:t>
                      </a:r>
                      <a:r>
                        <a:rPr lang="en-AU" sz="1800" dirty="0">
                          <a:latin typeface="+mn-lt"/>
                          <a:cs typeface="Arial" panose="020B0604020202020204" pitchFamily="34" charset="0"/>
                        </a:rPr>
                        <a:t>♣ asking partner if she has a four card major.  System is OFF after interference (excluding a double)</a:t>
                      </a:r>
                      <a:endParaRPr lang="en-AU" dirty="0"/>
                    </a:p>
                  </a:txBody>
                  <a:tcPr/>
                </a:tc>
                <a:extLst>
                  <a:ext uri="{0D108BD9-81ED-4DB2-BD59-A6C34878D82A}">
                    <a16:rowId xmlns:a16="http://schemas.microsoft.com/office/drawing/2014/main" val="840104302"/>
                  </a:ext>
                </a:extLst>
              </a:tr>
              <a:tr h="380750">
                <a:tc>
                  <a:txBody>
                    <a:bodyPr/>
                    <a:lstStyle/>
                    <a:p>
                      <a:r>
                        <a:rPr lang="en-AU" dirty="0"/>
                        <a:t>Strong Twos</a:t>
                      </a:r>
                    </a:p>
                  </a:txBody>
                  <a:tcPr/>
                </a:tc>
                <a:tc>
                  <a:txBody>
                    <a:bodyPr/>
                    <a:lstStyle/>
                    <a:p>
                      <a:r>
                        <a:rPr lang="en-AU" dirty="0"/>
                        <a:t>With 20+ HCP bid:</a:t>
                      </a:r>
                    </a:p>
                    <a:p>
                      <a:r>
                        <a:rPr lang="en-AU" dirty="0"/>
                        <a:t>2NT with 20-21 and a balanced hand</a:t>
                      </a:r>
                    </a:p>
                    <a:p>
                      <a:r>
                        <a:rPr lang="en-AU" dirty="0"/>
                        <a:t>2</a:t>
                      </a:r>
                      <a:r>
                        <a:rPr lang="en-AU" sz="1800" dirty="0">
                          <a:latin typeface="+mn-lt"/>
                          <a:cs typeface="Arial" panose="020B0604020202020204" pitchFamily="34" charset="0"/>
                        </a:rPr>
                        <a:t>♣</a:t>
                      </a:r>
                      <a:r>
                        <a:rPr lang="en-AU" dirty="0"/>
                        <a:t> otherwise.</a:t>
                      </a:r>
                    </a:p>
                  </a:txBody>
                  <a:tcPr/>
                </a:tc>
                <a:extLst>
                  <a:ext uri="{0D108BD9-81ED-4DB2-BD59-A6C34878D82A}">
                    <a16:rowId xmlns:a16="http://schemas.microsoft.com/office/drawing/2014/main" val="3630122781"/>
                  </a:ext>
                </a:extLst>
              </a:tr>
              <a:tr h="380750">
                <a:tc>
                  <a:txBody>
                    <a:bodyPr/>
                    <a:lstStyle/>
                    <a:p>
                      <a:r>
                        <a:rPr lang="en-AU" dirty="0"/>
                        <a:t>Weak Twos</a:t>
                      </a:r>
                    </a:p>
                  </a:txBody>
                  <a:tcPr/>
                </a:tc>
                <a:tc>
                  <a:txBody>
                    <a:bodyPr/>
                    <a:lstStyle/>
                    <a:p>
                      <a:r>
                        <a:rPr lang="en-AU" dirty="0"/>
                        <a:t>The remaining three two-level opening bids all show a weak hand (6-10 HCP) and a long suit (6+)</a:t>
                      </a:r>
                    </a:p>
                  </a:txBody>
                  <a:tcPr/>
                </a:tc>
                <a:extLst>
                  <a:ext uri="{0D108BD9-81ED-4DB2-BD59-A6C34878D82A}">
                    <a16:rowId xmlns:a16="http://schemas.microsoft.com/office/drawing/2014/main" val="408163010"/>
                  </a:ext>
                </a:extLst>
              </a:tr>
            </a:tbl>
          </a:graphicData>
        </a:graphic>
      </p:graphicFrame>
      <p:pic>
        <p:nvPicPr>
          <p:cNvPr id="7" name="Picture 6">
            <a:extLst>
              <a:ext uri="{FF2B5EF4-FFF2-40B4-BE49-F238E27FC236}">
                <a16:creationId xmlns:a16="http://schemas.microsoft.com/office/drawing/2014/main" id="{A725F31A-CE4C-7F1E-67D5-FE3735F572F9}"/>
              </a:ext>
            </a:extLst>
          </p:cNvPr>
          <p:cNvPicPr>
            <a:picLocks noChangeAspect="1"/>
          </p:cNvPicPr>
          <p:nvPr/>
        </p:nvPicPr>
        <p:blipFill>
          <a:blip r:embed="rId3"/>
          <a:stretch>
            <a:fillRect/>
          </a:stretch>
        </p:blipFill>
        <p:spPr>
          <a:xfrm>
            <a:off x="28035" y="1729592"/>
            <a:ext cx="449619" cy="3398815"/>
          </a:xfrm>
          <a:prstGeom prst="rect">
            <a:avLst/>
          </a:prstGeom>
        </p:spPr>
      </p:pic>
    </p:spTree>
    <p:extLst>
      <p:ext uri="{BB962C8B-B14F-4D97-AF65-F5344CB8AC3E}">
        <p14:creationId xmlns:p14="http://schemas.microsoft.com/office/powerpoint/2010/main" val="1543982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7AFC5704-1DE3-45B3-6D1A-CD8EF4594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26F45-8455-3ACB-4BFB-F99F2CC3B239}"/>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About</a:t>
            </a:r>
            <a:endParaRPr lang="en-AU" sz="2800" dirty="0"/>
          </a:p>
        </p:txBody>
      </p:sp>
      <p:pic>
        <p:nvPicPr>
          <p:cNvPr id="4" name="Picture 3">
            <a:extLst>
              <a:ext uri="{FF2B5EF4-FFF2-40B4-BE49-F238E27FC236}">
                <a16:creationId xmlns:a16="http://schemas.microsoft.com/office/drawing/2014/main" id="{DCDBD40D-3C01-26FB-10CA-76256B0B968C}"/>
              </a:ext>
            </a:extLst>
          </p:cNvPr>
          <p:cNvPicPr>
            <a:picLocks noChangeAspect="1"/>
          </p:cNvPicPr>
          <p:nvPr/>
        </p:nvPicPr>
        <p:blipFill>
          <a:blip r:embed="rId3"/>
          <a:stretch>
            <a:fillRect/>
          </a:stretch>
        </p:blipFill>
        <p:spPr>
          <a:xfrm>
            <a:off x="282144" y="1729592"/>
            <a:ext cx="449619" cy="3398815"/>
          </a:xfrm>
          <a:prstGeom prst="rect">
            <a:avLst/>
          </a:prstGeom>
        </p:spPr>
      </p:pic>
      <p:sp>
        <p:nvSpPr>
          <p:cNvPr id="3" name="TextBox 2">
            <a:extLst>
              <a:ext uri="{FF2B5EF4-FFF2-40B4-BE49-F238E27FC236}">
                <a16:creationId xmlns:a16="http://schemas.microsoft.com/office/drawing/2014/main" id="{433EA693-70A2-5BB4-3985-B0FDA0DCC56B}"/>
              </a:ext>
            </a:extLst>
          </p:cNvPr>
          <p:cNvSpPr txBox="1"/>
          <p:nvPr/>
        </p:nvSpPr>
        <p:spPr>
          <a:xfrm>
            <a:off x="1184138" y="1047529"/>
            <a:ext cx="9995877" cy="203132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This document created on behalf of the Mollymook Bridge Club based on Paul Marston’s Introduction to Bridge</a:t>
            </a:r>
          </a:p>
          <a:p>
            <a:pPr marR="0" lvl="0" algn="l" defTabSz="914400" rtl="0" eaLnBrk="1" fontAlgn="auto" latinLnBrk="0" hangingPunct="1">
              <a:lnSpc>
                <a:spcPct val="100000"/>
              </a:lnSpc>
              <a:spcBef>
                <a:spcPts val="0"/>
              </a:spcBef>
              <a:spcAft>
                <a:spcPts val="0"/>
              </a:spcAft>
              <a:buClrTx/>
              <a:buSzTx/>
              <a:tabLst/>
              <a:defRPr/>
            </a:pPr>
            <a:endParaRPr lang="en-AU"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AU" dirty="0">
                <a:solidFill>
                  <a:prstClr val="black"/>
                </a:solidFill>
                <a:latin typeface="Calibri" panose="020F0502020204030204"/>
              </a:rPr>
              <a:t>A copy of this document (PPT), a printer friendly PDF version of same, hand records for each lesson and a first draft bidding reference sheet are all available from this google drive https://drive.google.com/drive/folders/1v3RxI6e_svNGvfk_ZeUABEvYT7a9-zob?usp=drive_link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endParaRPr lang="en-AU" dirty="0">
              <a:solidFill>
                <a:prstClr val="black"/>
              </a:solidFill>
              <a:latin typeface="Calibri" panose="020F0502020204030204"/>
            </a:endParaRPr>
          </a:p>
        </p:txBody>
      </p:sp>
      <p:graphicFrame>
        <p:nvGraphicFramePr>
          <p:cNvPr id="8" name="Table 7">
            <a:extLst>
              <a:ext uri="{FF2B5EF4-FFF2-40B4-BE49-F238E27FC236}">
                <a16:creationId xmlns:a16="http://schemas.microsoft.com/office/drawing/2014/main" id="{342A8834-76BA-0081-4BBE-A7396670DF64}"/>
              </a:ext>
            </a:extLst>
          </p:cNvPr>
          <p:cNvGraphicFramePr>
            <a:graphicFrameLocks noGrp="1"/>
          </p:cNvGraphicFramePr>
          <p:nvPr>
            <p:extLst>
              <p:ext uri="{D42A27DB-BD31-4B8C-83A1-F6EECF244321}">
                <p14:modId xmlns:p14="http://schemas.microsoft.com/office/powerpoint/2010/main" val="89391248"/>
              </p:ext>
            </p:extLst>
          </p:nvPr>
        </p:nvGraphicFramePr>
        <p:xfrm>
          <a:off x="1098060" y="4600732"/>
          <a:ext cx="9995877" cy="1112520"/>
        </p:xfrm>
        <a:graphic>
          <a:graphicData uri="http://schemas.openxmlformats.org/drawingml/2006/table">
            <a:tbl>
              <a:tblPr firstRow="1" bandRow="1">
                <a:tableStyleId>{5C22544A-7EE6-4342-B048-85BDC9FD1C3A}</a:tableStyleId>
              </a:tblPr>
              <a:tblGrid>
                <a:gridCol w="1033197">
                  <a:extLst>
                    <a:ext uri="{9D8B030D-6E8A-4147-A177-3AD203B41FA5}">
                      <a16:colId xmlns:a16="http://schemas.microsoft.com/office/drawing/2014/main" val="910853468"/>
                    </a:ext>
                  </a:extLst>
                </a:gridCol>
                <a:gridCol w="822436">
                  <a:extLst>
                    <a:ext uri="{9D8B030D-6E8A-4147-A177-3AD203B41FA5}">
                      <a16:colId xmlns:a16="http://schemas.microsoft.com/office/drawing/2014/main" val="4270259708"/>
                    </a:ext>
                  </a:extLst>
                </a:gridCol>
                <a:gridCol w="1327112">
                  <a:extLst>
                    <a:ext uri="{9D8B030D-6E8A-4147-A177-3AD203B41FA5}">
                      <a16:colId xmlns:a16="http://schemas.microsoft.com/office/drawing/2014/main" val="2448384193"/>
                    </a:ext>
                  </a:extLst>
                </a:gridCol>
                <a:gridCol w="6813132">
                  <a:extLst>
                    <a:ext uri="{9D8B030D-6E8A-4147-A177-3AD203B41FA5}">
                      <a16:colId xmlns:a16="http://schemas.microsoft.com/office/drawing/2014/main" val="1478641505"/>
                    </a:ext>
                  </a:extLst>
                </a:gridCol>
              </a:tblGrid>
              <a:tr h="370840">
                <a:tc>
                  <a:txBody>
                    <a:bodyPr/>
                    <a:lstStyle/>
                    <a:p>
                      <a:r>
                        <a:rPr lang="en-AU" dirty="0"/>
                        <a:t>Version</a:t>
                      </a:r>
                    </a:p>
                  </a:txBody>
                  <a:tcPr/>
                </a:tc>
                <a:tc>
                  <a:txBody>
                    <a:bodyPr/>
                    <a:lstStyle/>
                    <a:p>
                      <a:r>
                        <a:rPr lang="en-AU" dirty="0"/>
                        <a:t>Who</a:t>
                      </a:r>
                    </a:p>
                  </a:txBody>
                  <a:tcPr/>
                </a:tc>
                <a:tc>
                  <a:txBody>
                    <a:bodyPr/>
                    <a:lstStyle/>
                    <a:p>
                      <a:r>
                        <a:rPr lang="en-AU" dirty="0"/>
                        <a:t>When</a:t>
                      </a:r>
                    </a:p>
                  </a:txBody>
                  <a:tcPr/>
                </a:tc>
                <a:tc>
                  <a:txBody>
                    <a:bodyPr/>
                    <a:lstStyle/>
                    <a:p>
                      <a:r>
                        <a:rPr lang="en-AU" dirty="0"/>
                        <a:t>What</a:t>
                      </a:r>
                    </a:p>
                  </a:txBody>
                  <a:tcPr/>
                </a:tc>
                <a:extLst>
                  <a:ext uri="{0D108BD9-81ED-4DB2-BD59-A6C34878D82A}">
                    <a16:rowId xmlns:a16="http://schemas.microsoft.com/office/drawing/2014/main" val="1037918724"/>
                  </a:ext>
                </a:extLst>
              </a:tr>
              <a:tr h="370840">
                <a:tc>
                  <a:txBody>
                    <a:bodyPr/>
                    <a:lstStyle/>
                    <a:p>
                      <a:r>
                        <a:rPr lang="en-AU" dirty="0"/>
                        <a:t>1.12</a:t>
                      </a:r>
                    </a:p>
                  </a:txBody>
                  <a:tcPr/>
                </a:tc>
                <a:tc>
                  <a:txBody>
                    <a:bodyPr/>
                    <a:lstStyle/>
                    <a:p>
                      <a:r>
                        <a:rPr lang="en-AU" dirty="0"/>
                        <a:t>JR</a:t>
                      </a:r>
                    </a:p>
                  </a:txBody>
                  <a:tcPr/>
                </a:tc>
                <a:tc>
                  <a:txBody>
                    <a:bodyPr/>
                    <a:lstStyle/>
                    <a:p>
                      <a:r>
                        <a:rPr lang="en-AU" dirty="0"/>
                        <a:t>Apr 2024</a:t>
                      </a:r>
                    </a:p>
                  </a:txBody>
                  <a:tcPr/>
                </a:tc>
                <a:tc>
                  <a:txBody>
                    <a:bodyPr/>
                    <a:lstStyle/>
                    <a:p>
                      <a:r>
                        <a:rPr lang="en-AU" dirty="0"/>
                        <a:t>Minor updates.  Used this version to generate a printable PDF</a:t>
                      </a:r>
                    </a:p>
                  </a:txBody>
                  <a:tcPr/>
                </a:tc>
                <a:extLst>
                  <a:ext uri="{0D108BD9-81ED-4DB2-BD59-A6C34878D82A}">
                    <a16:rowId xmlns:a16="http://schemas.microsoft.com/office/drawing/2014/main" val="3487343009"/>
                  </a:ext>
                </a:extLst>
              </a:tr>
              <a:tr h="370840">
                <a:tc>
                  <a:txBody>
                    <a:bodyPr/>
                    <a:lstStyle/>
                    <a:p>
                      <a:r>
                        <a:rPr lang="en-AU" dirty="0"/>
                        <a:t>1.13</a:t>
                      </a:r>
                    </a:p>
                  </a:txBody>
                  <a:tcPr/>
                </a:tc>
                <a:tc>
                  <a:txBody>
                    <a:bodyPr/>
                    <a:lstStyle/>
                    <a:p>
                      <a:r>
                        <a:rPr lang="en-AU" dirty="0"/>
                        <a:t>JR</a:t>
                      </a:r>
                    </a:p>
                  </a:txBody>
                  <a:tcPr/>
                </a:tc>
                <a:tc>
                  <a:txBody>
                    <a:bodyPr/>
                    <a:lstStyle/>
                    <a:p>
                      <a:r>
                        <a:rPr lang="en-AU" dirty="0"/>
                        <a:t>Apr 2024</a:t>
                      </a:r>
                    </a:p>
                  </a:txBody>
                  <a:tcPr/>
                </a:tc>
                <a:tc>
                  <a:txBody>
                    <a:bodyPr/>
                    <a:lstStyle/>
                    <a:p>
                      <a:r>
                        <a:rPr lang="en-AU" dirty="0"/>
                        <a:t>Updated </a:t>
                      </a:r>
                      <a:r>
                        <a:rPr lang="en-AU"/>
                        <a:t>review commentary for lesson 8.</a:t>
                      </a:r>
                      <a:endParaRPr lang="en-AU" dirty="0"/>
                    </a:p>
                  </a:txBody>
                  <a:tcPr/>
                </a:tc>
                <a:extLst>
                  <a:ext uri="{0D108BD9-81ED-4DB2-BD59-A6C34878D82A}">
                    <a16:rowId xmlns:a16="http://schemas.microsoft.com/office/drawing/2014/main" val="1713363394"/>
                  </a:ext>
                </a:extLst>
              </a:tr>
            </a:tbl>
          </a:graphicData>
        </a:graphic>
      </p:graphicFrame>
      <p:pic>
        <p:nvPicPr>
          <p:cNvPr id="9" name="Picture 8">
            <a:extLst>
              <a:ext uri="{FF2B5EF4-FFF2-40B4-BE49-F238E27FC236}">
                <a16:creationId xmlns:a16="http://schemas.microsoft.com/office/drawing/2014/main" id="{730F42DA-7974-B26E-D95B-61E08566503B}"/>
              </a:ext>
            </a:extLst>
          </p:cNvPr>
          <p:cNvPicPr>
            <a:picLocks noChangeAspect="1"/>
          </p:cNvPicPr>
          <p:nvPr/>
        </p:nvPicPr>
        <p:blipFill>
          <a:blip r:embed="rId3"/>
          <a:stretch>
            <a:fillRect/>
          </a:stretch>
        </p:blipFill>
        <p:spPr>
          <a:xfrm>
            <a:off x="11563651" y="1729592"/>
            <a:ext cx="449619" cy="3398815"/>
          </a:xfrm>
          <a:prstGeom prst="rect">
            <a:avLst/>
          </a:prstGeom>
        </p:spPr>
      </p:pic>
    </p:spTree>
    <p:extLst>
      <p:ext uri="{BB962C8B-B14F-4D97-AF65-F5344CB8AC3E}">
        <p14:creationId xmlns:p14="http://schemas.microsoft.com/office/powerpoint/2010/main" val="1839072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Declarer: Preserve your Entries</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5" name="TextBox 4">
            <a:extLst>
              <a:ext uri="{FF2B5EF4-FFF2-40B4-BE49-F238E27FC236}">
                <a16:creationId xmlns:a16="http://schemas.microsoft.com/office/drawing/2014/main" id="{58F10689-ED84-06E0-79E2-A42ADE29A465}"/>
              </a:ext>
            </a:extLst>
          </p:cNvPr>
          <p:cNvSpPr txBox="1"/>
          <p:nvPr/>
        </p:nvSpPr>
        <p:spPr>
          <a:xfrm>
            <a:off x="0" y="6488668"/>
            <a:ext cx="20651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Transfers.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extLst>
              <p:ext uri="{D42A27DB-BD31-4B8C-83A1-F6EECF244321}">
                <p14:modId xmlns:p14="http://schemas.microsoft.com/office/powerpoint/2010/main" val="1320947026"/>
              </p:ext>
            </p:extLst>
          </p:nvPr>
        </p:nvGraphicFramePr>
        <p:xfrm>
          <a:off x="6941529" y="1109980"/>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North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J</a:t>
                      </a:r>
                      <a:r>
                        <a:rPr lang="en-AU" sz="1800" dirty="0">
                          <a:latin typeface="+mn-lt"/>
                          <a:cs typeface="Arial" panose="020B0604020202020204" pitchFamily="34" charset="0"/>
                        </a:rPr>
                        <a:t> 10 8 7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7 5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0" dirty="0">
                          <a:latin typeface="+mn-lt"/>
                          <a:cs typeface="Arial" panose="020B0604020202020204" pitchFamily="34" charset="0"/>
                        </a:rPr>
                        <a:t>9 4</a:t>
                      </a:r>
                      <a:r>
                        <a:rPr lang="en-AU" sz="1800" dirty="0">
                          <a:latin typeface="+mn-lt"/>
                          <a:cs typeface="Arial" panose="020B0604020202020204" pitchFamily="34" charset="0"/>
                        </a:rPr>
                        <a:t> 2</a:t>
                      </a: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a:t>
                      </a:r>
                      <a:r>
                        <a:rPr lang="en-AU" sz="1800" b="1" dirty="0">
                          <a:latin typeface="+mn-lt"/>
                          <a:cs typeface="Arial" panose="020B0604020202020204" pitchFamily="34" charset="0"/>
                        </a:rPr>
                        <a:t> </a:t>
                      </a:r>
                      <a:r>
                        <a:rPr lang="en-AU" sz="1800" b="0" dirty="0">
                          <a:latin typeface="+mn-lt"/>
                          <a:cs typeface="Arial" panose="020B0604020202020204" pitchFamily="34" charset="0"/>
                        </a:rPr>
                        <a:t>9</a:t>
                      </a:r>
                      <a:r>
                        <a:rPr lang="en-AU" sz="1800" b="1" dirty="0">
                          <a:latin typeface="+mn-lt"/>
                          <a:cs typeface="Arial" panose="020B0604020202020204" pitchFamily="34" charset="0"/>
                        </a:rPr>
                        <a:t> </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0FB0E4E2-BD0C-ADC4-231C-7E3F69F97B3F}"/>
              </a:ext>
            </a:extLst>
          </p:cNvPr>
          <p:cNvGraphicFramePr>
            <a:graphicFrameLocks noGrp="1"/>
          </p:cNvGraphicFramePr>
          <p:nvPr>
            <p:extLst>
              <p:ext uri="{D42A27DB-BD31-4B8C-83A1-F6EECF244321}">
                <p14:modId xmlns:p14="http://schemas.microsoft.com/office/powerpoint/2010/main" val="2195397652"/>
              </p:ext>
            </p:extLst>
          </p:nvPr>
        </p:nvGraphicFramePr>
        <p:xfrm>
          <a:off x="8963369" y="2867144"/>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East</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6" name="Table 5">
            <a:extLst>
              <a:ext uri="{FF2B5EF4-FFF2-40B4-BE49-F238E27FC236}">
                <a16:creationId xmlns:a16="http://schemas.microsoft.com/office/drawing/2014/main" id="{D2961253-AC72-A504-D749-02C39A17E316}"/>
              </a:ext>
            </a:extLst>
          </p:cNvPr>
          <p:cNvGraphicFramePr>
            <a:graphicFrameLocks noGrp="1"/>
          </p:cNvGraphicFramePr>
          <p:nvPr>
            <p:extLst>
              <p:ext uri="{D42A27DB-BD31-4B8C-83A1-F6EECF244321}">
                <p14:modId xmlns:p14="http://schemas.microsoft.com/office/powerpoint/2010/main" val="4207333886"/>
              </p:ext>
            </p:extLst>
          </p:nvPr>
        </p:nvGraphicFramePr>
        <p:xfrm>
          <a:off x="6853500" y="4765040"/>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78855466"/>
                    </a:ext>
                  </a:extLst>
                </a:gridCol>
              </a:tblGrid>
              <a:tr h="295156">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3</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b="0" dirty="0">
                          <a:latin typeface="+mn-lt"/>
                          <a:cs typeface="Arial" panose="020B0604020202020204" pitchFamily="34" charset="0"/>
                        </a:rPr>
                        <a:t>10 9 8</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a:t>
                      </a:r>
                    </a:p>
                    <a:p>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 </a:t>
                      </a:r>
                      <a:r>
                        <a:rPr lang="en-AU" sz="1800" b="0" dirty="0">
                          <a:latin typeface="+mn-lt"/>
                          <a:cs typeface="Arial" panose="020B0604020202020204" pitchFamily="34" charset="0"/>
                        </a:rPr>
                        <a:t>6</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7" name="Table 6">
            <a:extLst>
              <a:ext uri="{FF2B5EF4-FFF2-40B4-BE49-F238E27FC236}">
                <a16:creationId xmlns:a16="http://schemas.microsoft.com/office/drawing/2014/main" id="{E768CE07-50B0-D7DC-7C23-00002458237C}"/>
              </a:ext>
            </a:extLst>
          </p:cNvPr>
          <p:cNvGraphicFramePr>
            <a:graphicFrameLocks noGrp="1"/>
          </p:cNvGraphicFramePr>
          <p:nvPr>
            <p:extLst>
              <p:ext uri="{D42A27DB-BD31-4B8C-83A1-F6EECF244321}">
                <p14:modId xmlns:p14="http://schemas.microsoft.com/office/powerpoint/2010/main" val="169511210"/>
              </p:ext>
            </p:extLst>
          </p:nvPr>
        </p:nvGraphicFramePr>
        <p:xfrm>
          <a:off x="4873969" y="2867144"/>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West</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dirty="0">
                          <a:latin typeface="+mn-lt"/>
                          <a:cs typeface="Arial" panose="020B0604020202020204" pitchFamily="34" charset="0"/>
                        </a:rPr>
                        <a:t> 6 5 4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10  8 6</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0" dirty="0">
                          <a:latin typeface="+mn-lt"/>
                          <a:cs typeface="Arial" panose="020B0604020202020204" pitchFamily="34" charset="0"/>
                        </a:rPr>
                        <a:t>9 4</a:t>
                      </a:r>
                      <a:r>
                        <a:rPr lang="en-AU" sz="1800" dirty="0">
                          <a:latin typeface="+mn-lt"/>
                          <a:cs typeface="Arial" panose="020B0604020202020204" pitchFamily="34" charset="0"/>
                        </a:rPr>
                        <a:t> 2</a:t>
                      </a:r>
                    </a:p>
                    <a:p>
                      <a:r>
                        <a:rPr lang="en-AU" sz="1800" dirty="0">
                          <a:latin typeface="+mn-lt"/>
                          <a:cs typeface="Arial" panose="020B0604020202020204" pitchFamily="34" charset="0"/>
                        </a:rPr>
                        <a:t>♣ </a:t>
                      </a:r>
                      <a:r>
                        <a:rPr lang="en-AU" sz="1800" b="1" dirty="0">
                          <a:latin typeface="+mn-lt"/>
                          <a:cs typeface="Arial" panose="020B0604020202020204" pitchFamily="34" charset="0"/>
                        </a:rPr>
                        <a:t>Q J</a:t>
                      </a:r>
                      <a:r>
                        <a:rPr lang="en-AU" sz="1800" dirty="0">
                          <a:latin typeface="+mn-lt"/>
                          <a:cs typeface="Arial" panose="020B0604020202020204" pitchFamily="34" charset="0"/>
                        </a:rPr>
                        <a:t> </a:t>
                      </a:r>
                      <a:r>
                        <a:rPr lang="en-AU" sz="1800" b="1" dirty="0">
                          <a:latin typeface="+mn-lt"/>
                          <a:cs typeface="Arial" panose="020B0604020202020204" pitchFamily="34" charset="0"/>
                        </a:rPr>
                        <a:t> </a:t>
                      </a:r>
                      <a:r>
                        <a:rPr lang="en-AU" sz="1800" b="0" dirty="0">
                          <a:latin typeface="+mn-lt"/>
                          <a:cs typeface="Arial" panose="020B0604020202020204" pitchFamily="34" charset="0"/>
                        </a:rPr>
                        <a:t>9 7 5</a:t>
                      </a:r>
                      <a:r>
                        <a:rPr lang="en-AU" sz="1800" b="1" dirty="0">
                          <a:latin typeface="+mn-lt"/>
                          <a:cs typeface="Arial" panose="020B0604020202020204" pitchFamily="34" charset="0"/>
                        </a:rPr>
                        <a:t> </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07A81B88-DCB2-6E07-3CD3-5E50BC3114E8}"/>
              </a:ext>
            </a:extLst>
          </p:cNvPr>
          <p:cNvSpPr txBox="1"/>
          <p:nvPr/>
        </p:nvSpPr>
        <p:spPr>
          <a:xfrm>
            <a:off x="650996" y="1495216"/>
            <a:ext cx="3031442" cy="646331"/>
          </a:xfrm>
          <a:prstGeom prst="rect">
            <a:avLst/>
          </a:prstGeom>
          <a:noFill/>
        </p:spPr>
        <p:txBody>
          <a:bodyPr wrap="square" rtlCol="0">
            <a:spAutoFit/>
          </a:bodyPr>
          <a:lstStyle/>
          <a:p>
            <a:r>
              <a:rPr lang="en-AU" dirty="0"/>
              <a:t>You are South, in  3NT.  West leads the </a:t>
            </a:r>
            <a:r>
              <a:rPr lang="en-AU" sz="1800" dirty="0">
                <a:latin typeface="+mn-lt"/>
                <a:cs typeface="Arial" panose="020B0604020202020204" pitchFamily="34" charset="0"/>
              </a:rPr>
              <a:t>♣</a:t>
            </a:r>
            <a:r>
              <a:rPr lang="en-AU" dirty="0"/>
              <a:t>Q.  Plan the play</a:t>
            </a:r>
          </a:p>
        </p:txBody>
      </p:sp>
    </p:spTree>
    <p:extLst>
      <p:ext uri="{BB962C8B-B14F-4D97-AF65-F5344CB8AC3E}">
        <p14:creationId xmlns:p14="http://schemas.microsoft.com/office/powerpoint/2010/main" val="659042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Declarer: Hold Up Play</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5" name="TextBox 4">
            <a:extLst>
              <a:ext uri="{FF2B5EF4-FFF2-40B4-BE49-F238E27FC236}">
                <a16:creationId xmlns:a16="http://schemas.microsoft.com/office/drawing/2014/main" id="{58F10689-ED84-06E0-79E2-A42ADE29A465}"/>
              </a:ext>
            </a:extLst>
          </p:cNvPr>
          <p:cNvSpPr txBox="1"/>
          <p:nvPr/>
        </p:nvSpPr>
        <p:spPr>
          <a:xfrm>
            <a:off x="0" y="6488668"/>
            <a:ext cx="20651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Transfers.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extLst>
              <p:ext uri="{D42A27DB-BD31-4B8C-83A1-F6EECF244321}">
                <p14:modId xmlns:p14="http://schemas.microsoft.com/office/powerpoint/2010/main" val="4243574350"/>
              </p:ext>
            </p:extLst>
          </p:nvPr>
        </p:nvGraphicFramePr>
        <p:xfrm>
          <a:off x="6941529" y="1109980"/>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North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J</a:t>
                      </a:r>
                      <a:r>
                        <a:rPr lang="en-AU" sz="1800" dirty="0">
                          <a:latin typeface="+mn-lt"/>
                          <a:cs typeface="Arial" panose="020B0604020202020204" pitchFamily="34" charset="0"/>
                        </a:rPr>
                        <a:t>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  </a:t>
                      </a:r>
                      <a:r>
                        <a:rPr lang="en-AU" sz="1800" dirty="0">
                          <a:latin typeface="+mn-lt"/>
                          <a:cs typeface="Arial" panose="020B0604020202020204" pitchFamily="34" charset="0"/>
                        </a:rPr>
                        <a:t>7 5</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dirty="0">
                          <a:latin typeface="+mn-lt"/>
                          <a:cs typeface="Arial" panose="020B0604020202020204" pitchFamily="34" charset="0"/>
                        </a:rPr>
                        <a:t>  </a:t>
                      </a:r>
                      <a:r>
                        <a:rPr lang="en-AU" sz="1800" b="0" dirty="0">
                          <a:latin typeface="+mn-lt"/>
                          <a:cs typeface="Arial" panose="020B0604020202020204" pitchFamily="34" charset="0"/>
                        </a:rPr>
                        <a:t>9 4</a:t>
                      </a:r>
                      <a:r>
                        <a:rPr lang="en-AU" sz="1800" dirty="0">
                          <a:latin typeface="+mn-lt"/>
                          <a:cs typeface="Arial" panose="020B0604020202020204" pitchFamily="34" charset="0"/>
                        </a:rPr>
                        <a:t> 2</a:t>
                      </a:r>
                    </a:p>
                    <a:p>
                      <a:r>
                        <a:rPr lang="en-AU" sz="1800" dirty="0">
                          <a:latin typeface="+mn-lt"/>
                          <a:cs typeface="Arial" panose="020B0604020202020204" pitchFamily="34" charset="0"/>
                        </a:rPr>
                        <a:t>♣ 10 8</a:t>
                      </a:r>
                      <a:r>
                        <a:rPr lang="en-AU" sz="1800" b="1" dirty="0">
                          <a:latin typeface="+mn-lt"/>
                          <a:cs typeface="Arial" panose="020B0604020202020204" pitchFamily="34" charset="0"/>
                        </a:rPr>
                        <a:t> </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0FB0E4E2-BD0C-ADC4-231C-7E3F69F97B3F}"/>
              </a:ext>
            </a:extLst>
          </p:cNvPr>
          <p:cNvGraphicFramePr>
            <a:graphicFrameLocks noGrp="1"/>
          </p:cNvGraphicFramePr>
          <p:nvPr>
            <p:extLst>
              <p:ext uri="{D42A27DB-BD31-4B8C-83A1-F6EECF244321}">
                <p14:modId xmlns:p14="http://schemas.microsoft.com/office/powerpoint/2010/main" val="2953125675"/>
              </p:ext>
            </p:extLst>
          </p:nvPr>
        </p:nvGraphicFramePr>
        <p:xfrm>
          <a:off x="8963369" y="2867144"/>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East</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6" name="Table 5">
            <a:extLst>
              <a:ext uri="{FF2B5EF4-FFF2-40B4-BE49-F238E27FC236}">
                <a16:creationId xmlns:a16="http://schemas.microsoft.com/office/drawing/2014/main" id="{D2961253-AC72-A504-D749-02C39A17E316}"/>
              </a:ext>
            </a:extLst>
          </p:cNvPr>
          <p:cNvGraphicFramePr>
            <a:graphicFrameLocks noGrp="1"/>
          </p:cNvGraphicFramePr>
          <p:nvPr>
            <p:extLst>
              <p:ext uri="{D42A27DB-BD31-4B8C-83A1-F6EECF244321}">
                <p14:modId xmlns:p14="http://schemas.microsoft.com/office/powerpoint/2010/main" val="1489385302"/>
              </p:ext>
            </p:extLst>
          </p:nvPr>
        </p:nvGraphicFramePr>
        <p:xfrm>
          <a:off x="6853500" y="4765040"/>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78855466"/>
                    </a:ext>
                  </a:extLst>
                </a:gridCol>
              </a:tblGrid>
              <a:tr h="295156">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3 2</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b="0" dirty="0">
                          <a:latin typeface="+mn-lt"/>
                          <a:cs typeface="Arial" panose="020B0604020202020204" pitchFamily="34" charset="0"/>
                        </a:rPr>
                        <a:t>10 9 8</a:t>
                      </a:r>
                      <a:endParaRPr lang="en-AU" sz="1800" dirty="0">
                        <a:latin typeface="+mn-lt"/>
                        <a:cs typeface="Arial" panose="020B0604020202020204" pitchFamily="34" charset="0"/>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dirty="0">
                          <a:latin typeface="+mn-lt"/>
                          <a:cs typeface="Arial" panose="020B0604020202020204" pitchFamily="34" charset="0"/>
                        </a:rPr>
                        <a:t>  8 7</a:t>
                      </a:r>
                    </a:p>
                    <a:p>
                      <a:r>
                        <a:rPr lang="en-AU" sz="1800" dirty="0">
                          <a:latin typeface="+mn-lt"/>
                          <a:cs typeface="Arial" panose="020B0604020202020204" pitchFamily="34" charset="0"/>
                        </a:rPr>
                        <a:t>♣ </a:t>
                      </a:r>
                      <a:r>
                        <a:rPr lang="en-AU" sz="1800" b="1" dirty="0">
                          <a:latin typeface="+mn-lt"/>
                          <a:cs typeface="Arial" panose="020B0604020202020204" pitchFamily="34" charset="0"/>
                        </a:rPr>
                        <a:t>A </a:t>
                      </a:r>
                      <a:r>
                        <a:rPr lang="en-AU" sz="1800" dirty="0">
                          <a:latin typeface="+mn-lt"/>
                          <a:cs typeface="Arial" panose="020B0604020202020204" pitchFamily="34" charset="0"/>
                        </a:rPr>
                        <a:t> </a:t>
                      </a:r>
                      <a:r>
                        <a:rPr lang="en-AU" sz="1800" b="0" dirty="0">
                          <a:latin typeface="+mn-lt"/>
                          <a:cs typeface="Arial" panose="020B0604020202020204" pitchFamily="34" charset="0"/>
                        </a:rPr>
                        <a:t>6 3</a:t>
                      </a:r>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7" name="Table 6">
            <a:extLst>
              <a:ext uri="{FF2B5EF4-FFF2-40B4-BE49-F238E27FC236}">
                <a16:creationId xmlns:a16="http://schemas.microsoft.com/office/drawing/2014/main" id="{E768CE07-50B0-D7DC-7C23-00002458237C}"/>
              </a:ext>
            </a:extLst>
          </p:cNvPr>
          <p:cNvGraphicFramePr>
            <a:graphicFrameLocks noGrp="1"/>
          </p:cNvGraphicFramePr>
          <p:nvPr>
            <p:extLst>
              <p:ext uri="{D42A27DB-BD31-4B8C-83A1-F6EECF244321}">
                <p14:modId xmlns:p14="http://schemas.microsoft.com/office/powerpoint/2010/main" val="1481320214"/>
              </p:ext>
            </p:extLst>
          </p:nvPr>
        </p:nvGraphicFramePr>
        <p:xfrm>
          <a:off x="4873969" y="2867144"/>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West</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07A81B88-DCB2-6E07-3CD3-5E50BC3114E8}"/>
              </a:ext>
            </a:extLst>
          </p:cNvPr>
          <p:cNvSpPr txBox="1"/>
          <p:nvPr/>
        </p:nvSpPr>
        <p:spPr>
          <a:xfrm>
            <a:off x="605276" y="1497164"/>
            <a:ext cx="2919682" cy="923330"/>
          </a:xfrm>
          <a:prstGeom prst="rect">
            <a:avLst/>
          </a:prstGeom>
          <a:noFill/>
        </p:spPr>
        <p:txBody>
          <a:bodyPr wrap="square" rtlCol="0">
            <a:spAutoFit/>
          </a:bodyPr>
          <a:lstStyle/>
          <a:p>
            <a:r>
              <a:rPr lang="en-AU" dirty="0"/>
              <a:t>You are South, in  3NT.  West leads the </a:t>
            </a:r>
            <a:r>
              <a:rPr lang="en-AU" sz="1800" dirty="0">
                <a:latin typeface="+mn-lt"/>
                <a:cs typeface="Arial" panose="020B0604020202020204" pitchFamily="34" charset="0"/>
              </a:rPr>
              <a:t>♣</a:t>
            </a:r>
            <a:r>
              <a:rPr lang="en-AU" dirty="0"/>
              <a:t>5 to East’s </a:t>
            </a:r>
            <a:r>
              <a:rPr lang="en-AU" sz="1800" dirty="0">
                <a:latin typeface="+mn-lt"/>
                <a:cs typeface="Arial" panose="020B0604020202020204" pitchFamily="34" charset="0"/>
              </a:rPr>
              <a:t>♣K</a:t>
            </a:r>
            <a:r>
              <a:rPr lang="en-AU" dirty="0"/>
              <a:t>.  Plan the play</a:t>
            </a:r>
          </a:p>
        </p:txBody>
      </p:sp>
    </p:spTree>
    <p:extLst>
      <p:ext uri="{BB962C8B-B14F-4D97-AF65-F5344CB8AC3E}">
        <p14:creationId xmlns:p14="http://schemas.microsoft.com/office/powerpoint/2010/main" val="1887387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Defender: Lead </a:t>
            </a:r>
            <a:r>
              <a:rPr lang="en-AU" sz="2700" b="1" dirty="0"/>
              <a:t>THROUGH</a:t>
            </a:r>
            <a:r>
              <a:rPr lang="en-AU" sz="2700" dirty="0"/>
              <a:t> strength</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5" name="TextBox 4">
            <a:extLst>
              <a:ext uri="{FF2B5EF4-FFF2-40B4-BE49-F238E27FC236}">
                <a16:creationId xmlns:a16="http://schemas.microsoft.com/office/drawing/2014/main" id="{58F10689-ED84-06E0-79E2-A42ADE29A465}"/>
              </a:ext>
            </a:extLst>
          </p:cNvPr>
          <p:cNvSpPr txBox="1"/>
          <p:nvPr/>
        </p:nvSpPr>
        <p:spPr>
          <a:xfrm>
            <a:off x="0" y="6488668"/>
            <a:ext cx="20651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Transfers.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extLst>
              <p:ext uri="{D42A27DB-BD31-4B8C-83A1-F6EECF244321}">
                <p14:modId xmlns:p14="http://schemas.microsoft.com/office/powerpoint/2010/main" val="326856268"/>
              </p:ext>
            </p:extLst>
          </p:nvPr>
        </p:nvGraphicFramePr>
        <p:xfrm>
          <a:off x="6941529" y="1109980"/>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North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J</a:t>
                      </a:r>
                      <a:r>
                        <a:rPr lang="en-AU" sz="1800" dirty="0">
                          <a:latin typeface="+mn-lt"/>
                          <a:cs typeface="Arial" panose="020B0604020202020204" pitchFamily="34" charset="0"/>
                        </a:rPr>
                        <a:t> 9 7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a:t>
                      </a:r>
                      <a:r>
                        <a:rPr lang="en-AU" sz="1800" dirty="0">
                          <a:latin typeface="+mn-lt"/>
                          <a:cs typeface="Arial" panose="020B0604020202020204" pitchFamily="34" charset="0"/>
                        </a:rPr>
                        <a:t>  7</a:t>
                      </a:r>
                    </a:p>
                    <a:p>
                      <a:r>
                        <a:rPr lang="en-AU" sz="1800" dirty="0">
                          <a:solidFill>
                            <a:srgbClr val="FF0000"/>
                          </a:solidFill>
                          <a:latin typeface="+mn-lt"/>
                          <a:cs typeface="Arial" panose="020B0604020202020204" pitchFamily="34" charset="0"/>
                        </a:rPr>
                        <a:t>♦ </a:t>
                      </a:r>
                    </a:p>
                    <a:p>
                      <a:r>
                        <a:rPr lang="en-AU" sz="1800" dirty="0">
                          <a:latin typeface="+mn-lt"/>
                          <a:cs typeface="Arial" panose="020B0604020202020204" pitchFamily="34" charset="0"/>
                        </a:rPr>
                        <a:t>♣ 10 8 7 4</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0FB0E4E2-BD0C-ADC4-231C-7E3F69F97B3F}"/>
              </a:ext>
            </a:extLst>
          </p:cNvPr>
          <p:cNvGraphicFramePr>
            <a:graphicFrameLocks noGrp="1"/>
          </p:cNvGraphicFramePr>
          <p:nvPr>
            <p:extLst>
              <p:ext uri="{D42A27DB-BD31-4B8C-83A1-F6EECF244321}">
                <p14:modId xmlns:p14="http://schemas.microsoft.com/office/powerpoint/2010/main" val="1222788454"/>
              </p:ext>
            </p:extLst>
          </p:nvPr>
        </p:nvGraphicFramePr>
        <p:xfrm>
          <a:off x="8963369" y="2867144"/>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East</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6" name="Table 5">
            <a:extLst>
              <a:ext uri="{FF2B5EF4-FFF2-40B4-BE49-F238E27FC236}">
                <a16:creationId xmlns:a16="http://schemas.microsoft.com/office/drawing/2014/main" id="{D2961253-AC72-A504-D749-02C39A17E316}"/>
              </a:ext>
            </a:extLst>
          </p:cNvPr>
          <p:cNvGraphicFramePr>
            <a:graphicFrameLocks noGrp="1"/>
          </p:cNvGraphicFramePr>
          <p:nvPr>
            <p:extLst>
              <p:ext uri="{D42A27DB-BD31-4B8C-83A1-F6EECF244321}">
                <p14:modId xmlns:p14="http://schemas.microsoft.com/office/powerpoint/2010/main" val="1028102214"/>
              </p:ext>
            </p:extLst>
          </p:nvPr>
        </p:nvGraphicFramePr>
        <p:xfrm>
          <a:off x="6853500" y="4765040"/>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78855466"/>
                    </a:ext>
                  </a:extLst>
                </a:gridCol>
              </a:tblGrid>
              <a:tr h="295156">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endParaRPr lang="en-AU" sz="1800" b="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7" name="Table 6">
            <a:extLst>
              <a:ext uri="{FF2B5EF4-FFF2-40B4-BE49-F238E27FC236}">
                <a16:creationId xmlns:a16="http://schemas.microsoft.com/office/drawing/2014/main" id="{E768CE07-50B0-D7DC-7C23-00002458237C}"/>
              </a:ext>
            </a:extLst>
          </p:cNvPr>
          <p:cNvGraphicFramePr>
            <a:graphicFrameLocks noGrp="1"/>
          </p:cNvGraphicFramePr>
          <p:nvPr>
            <p:extLst>
              <p:ext uri="{D42A27DB-BD31-4B8C-83A1-F6EECF244321}">
                <p14:modId xmlns:p14="http://schemas.microsoft.com/office/powerpoint/2010/main" val="3618583077"/>
              </p:ext>
            </p:extLst>
          </p:nvPr>
        </p:nvGraphicFramePr>
        <p:xfrm>
          <a:off x="4873969" y="2867144"/>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West</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10 6 5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10  8</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b="0" dirty="0">
                          <a:latin typeface="+mn-lt"/>
                          <a:cs typeface="Arial" panose="020B0604020202020204" pitchFamily="34" charset="0"/>
                        </a:rPr>
                        <a:t>9 8</a:t>
                      </a:r>
                      <a:endParaRPr lang="en-AU" sz="1800" dirty="0">
                        <a:latin typeface="+mn-lt"/>
                        <a:cs typeface="Arial" panose="020B0604020202020204" pitchFamily="34" charset="0"/>
                      </a:endParaRPr>
                    </a:p>
                    <a:p>
                      <a:r>
                        <a:rPr lang="en-AU" sz="1800" dirty="0">
                          <a:latin typeface="+mn-lt"/>
                          <a:cs typeface="Arial" panose="020B0604020202020204" pitchFamily="34" charset="0"/>
                        </a:rPr>
                        <a:t>♣ </a:t>
                      </a:r>
                      <a:r>
                        <a:rPr lang="en-AU" sz="1800" b="1" dirty="0">
                          <a:latin typeface="+mn-lt"/>
                          <a:cs typeface="Arial" panose="020B0604020202020204" pitchFamily="34" charset="0"/>
                        </a:rPr>
                        <a:t>A</a:t>
                      </a:r>
                      <a:r>
                        <a:rPr lang="en-AU" sz="1800" b="0" dirty="0">
                          <a:latin typeface="+mn-lt"/>
                          <a:cs typeface="Arial" panose="020B0604020202020204" pitchFamily="34" charset="0"/>
                        </a:rPr>
                        <a:t> 5 3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07A81B88-DCB2-6E07-3CD3-5E50BC3114E8}"/>
              </a:ext>
            </a:extLst>
          </p:cNvPr>
          <p:cNvSpPr txBox="1"/>
          <p:nvPr/>
        </p:nvSpPr>
        <p:spPr>
          <a:xfrm>
            <a:off x="605276" y="1497164"/>
            <a:ext cx="2919682" cy="1200329"/>
          </a:xfrm>
          <a:prstGeom prst="rect">
            <a:avLst/>
          </a:prstGeom>
          <a:noFill/>
        </p:spPr>
        <p:txBody>
          <a:bodyPr wrap="square" rtlCol="0">
            <a:spAutoFit/>
          </a:bodyPr>
          <a:lstStyle/>
          <a:p>
            <a:r>
              <a:rPr lang="en-AU" dirty="0"/>
              <a:t>You are West defending against 4</a:t>
            </a:r>
            <a:r>
              <a:rPr lang="en-AU" sz="1800" dirty="0">
                <a:solidFill>
                  <a:srgbClr val="FF0000"/>
                </a:solidFill>
                <a:latin typeface="+mn-lt"/>
                <a:cs typeface="Arial" panose="020B0604020202020204" pitchFamily="34" charset="0"/>
              </a:rPr>
              <a:t> ♥</a:t>
            </a:r>
            <a:r>
              <a:rPr lang="en-AU" dirty="0"/>
              <a:t> by South.  You won the first trick with your A</a:t>
            </a:r>
            <a:r>
              <a:rPr lang="en-AU" sz="1800" dirty="0">
                <a:solidFill>
                  <a:srgbClr val="FF0000"/>
                </a:solidFill>
                <a:latin typeface="+mn-lt"/>
                <a:cs typeface="Arial" panose="020B0604020202020204" pitchFamily="34" charset="0"/>
              </a:rPr>
              <a:t>♦  </a:t>
            </a:r>
            <a:r>
              <a:rPr lang="en-AU" sz="1800" dirty="0">
                <a:latin typeface="+mn-lt"/>
                <a:cs typeface="Arial" panose="020B0604020202020204" pitchFamily="34" charset="0"/>
              </a:rPr>
              <a:t>What do you play now</a:t>
            </a:r>
            <a:endParaRPr lang="en-AU" dirty="0"/>
          </a:p>
        </p:txBody>
      </p:sp>
    </p:spTree>
    <p:extLst>
      <p:ext uri="{BB962C8B-B14F-4D97-AF65-F5344CB8AC3E}">
        <p14:creationId xmlns:p14="http://schemas.microsoft.com/office/powerpoint/2010/main" val="2433969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Defender: Lead </a:t>
            </a:r>
            <a:r>
              <a:rPr lang="en-AU" sz="2700" b="1" dirty="0"/>
              <a:t>TO</a:t>
            </a:r>
            <a:r>
              <a:rPr lang="en-AU" sz="2700" dirty="0"/>
              <a:t> weakness</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5" name="TextBox 4">
            <a:extLst>
              <a:ext uri="{FF2B5EF4-FFF2-40B4-BE49-F238E27FC236}">
                <a16:creationId xmlns:a16="http://schemas.microsoft.com/office/drawing/2014/main" id="{58F10689-ED84-06E0-79E2-A42ADE29A465}"/>
              </a:ext>
            </a:extLst>
          </p:cNvPr>
          <p:cNvSpPr txBox="1"/>
          <p:nvPr/>
        </p:nvSpPr>
        <p:spPr>
          <a:xfrm>
            <a:off x="0" y="6488668"/>
            <a:ext cx="20651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Transfers.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extLst>
              <p:ext uri="{D42A27DB-BD31-4B8C-83A1-F6EECF244321}">
                <p14:modId xmlns:p14="http://schemas.microsoft.com/office/powerpoint/2010/main" val="1501953979"/>
              </p:ext>
            </p:extLst>
          </p:nvPr>
        </p:nvGraphicFramePr>
        <p:xfrm>
          <a:off x="6941529" y="1109980"/>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North</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0FB0E4E2-BD0C-ADC4-231C-7E3F69F97B3F}"/>
              </a:ext>
            </a:extLst>
          </p:cNvPr>
          <p:cNvGraphicFramePr>
            <a:graphicFrameLocks noGrp="1"/>
          </p:cNvGraphicFramePr>
          <p:nvPr>
            <p:extLst>
              <p:ext uri="{D42A27DB-BD31-4B8C-83A1-F6EECF244321}">
                <p14:modId xmlns:p14="http://schemas.microsoft.com/office/powerpoint/2010/main" val="3186666131"/>
              </p:ext>
            </p:extLst>
          </p:nvPr>
        </p:nvGraphicFramePr>
        <p:xfrm>
          <a:off x="8963369" y="2867144"/>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East</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6" name="Table 5">
            <a:extLst>
              <a:ext uri="{FF2B5EF4-FFF2-40B4-BE49-F238E27FC236}">
                <a16:creationId xmlns:a16="http://schemas.microsoft.com/office/drawing/2014/main" id="{D2961253-AC72-A504-D749-02C39A17E316}"/>
              </a:ext>
            </a:extLst>
          </p:cNvPr>
          <p:cNvGraphicFramePr>
            <a:graphicFrameLocks noGrp="1"/>
          </p:cNvGraphicFramePr>
          <p:nvPr>
            <p:extLst>
              <p:ext uri="{D42A27DB-BD31-4B8C-83A1-F6EECF244321}">
                <p14:modId xmlns:p14="http://schemas.microsoft.com/office/powerpoint/2010/main" val="1709710449"/>
              </p:ext>
            </p:extLst>
          </p:nvPr>
        </p:nvGraphicFramePr>
        <p:xfrm>
          <a:off x="6853500" y="4765040"/>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78855466"/>
                    </a:ext>
                  </a:extLst>
                </a:gridCol>
              </a:tblGrid>
              <a:tr h="295156">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a:t>
                      </a:r>
                      <a:r>
                        <a:rPr lang="en-AU" sz="1800" b="1" dirty="0">
                          <a:latin typeface="+mn-lt"/>
                          <a:cs typeface="Arial" panose="020B0604020202020204" pitchFamily="34" charset="0"/>
                        </a:rPr>
                        <a:t>A Q J</a:t>
                      </a:r>
                      <a:r>
                        <a:rPr lang="en-AU" sz="1800" dirty="0">
                          <a:latin typeface="+mn-lt"/>
                          <a:cs typeface="Arial" panose="020B0604020202020204" pitchFamily="34" charset="0"/>
                        </a:rPr>
                        <a:t> 9 7</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J</a:t>
                      </a:r>
                      <a:r>
                        <a:rPr lang="en-AU" sz="1800" dirty="0">
                          <a:latin typeface="+mn-lt"/>
                          <a:cs typeface="Arial" panose="020B0604020202020204" pitchFamily="34" charset="0"/>
                        </a:rPr>
                        <a:t>  7 </a:t>
                      </a:r>
                    </a:p>
                    <a:p>
                      <a:r>
                        <a:rPr lang="en-AU" sz="1800" dirty="0">
                          <a:solidFill>
                            <a:srgbClr val="FF0000"/>
                          </a:solidFill>
                          <a:latin typeface="+mn-lt"/>
                          <a:cs typeface="Arial" panose="020B0604020202020204" pitchFamily="34" charset="0"/>
                        </a:rPr>
                        <a:t>♦ </a:t>
                      </a:r>
                    </a:p>
                    <a:p>
                      <a:r>
                        <a:rPr lang="en-AU" sz="1800" dirty="0">
                          <a:latin typeface="+mn-lt"/>
                          <a:cs typeface="Arial" panose="020B0604020202020204" pitchFamily="34" charset="0"/>
                        </a:rPr>
                        <a:t>♣ 10 8 7 4</a:t>
                      </a:r>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7" name="Table 6">
            <a:extLst>
              <a:ext uri="{FF2B5EF4-FFF2-40B4-BE49-F238E27FC236}">
                <a16:creationId xmlns:a16="http://schemas.microsoft.com/office/drawing/2014/main" id="{E768CE07-50B0-D7DC-7C23-00002458237C}"/>
              </a:ext>
            </a:extLst>
          </p:cNvPr>
          <p:cNvGraphicFramePr>
            <a:graphicFrameLocks noGrp="1"/>
          </p:cNvGraphicFramePr>
          <p:nvPr>
            <p:extLst>
              <p:ext uri="{D42A27DB-BD31-4B8C-83A1-F6EECF244321}">
                <p14:modId xmlns:p14="http://schemas.microsoft.com/office/powerpoint/2010/main" val="2130577313"/>
              </p:ext>
            </p:extLst>
          </p:nvPr>
        </p:nvGraphicFramePr>
        <p:xfrm>
          <a:off x="4873969" y="2867144"/>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West</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10 6 5 4</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10  8</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a:t>
                      </a:r>
                      <a:r>
                        <a:rPr lang="en-AU" sz="1800" b="1" dirty="0">
                          <a:latin typeface="+mn-lt"/>
                          <a:cs typeface="Arial" panose="020B0604020202020204" pitchFamily="34" charset="0"/>
                        </a:rPr>
                        <a:t>K  </a:t>
                      </a:r>
                      <a:r>
                        <a:rPr lang="en-AU" sz="1800" b="0" dirty="0">
                          <a:latin typeface="+mn-lt"/>
                          <a:cs typeface="Arial" panose="020B0604020202020204" pitchFamily="34" charset="0"/>
                        </a:rPr>
                        <a:t>9 8</a:t>
                      </a:r>
                      <a:endParaRPr lang="en-AU" sz="1800" dirty="0">
                        <a:latin typeface="+mn-lt"/>
                        <a:cs typeface="Arial" panose="020B0604020202020204" pitchFamily="34" charset="0"/>
                      </a:endParaRP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b="0" dirty="0">
                          <a:latin typeface="+mn-lt"/>
                          <a:cs typeface="Arial" panose="020B0604020202020204" pitchFamily="34" charset="0"/>
                        </a:rPr>
                        <a:t> 5 3</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07A81B88-DCB2-6E07-3CD3-5E50BC3114E8}"/>
              </a:ext>
            </a:extLst>
          </p:cNvPr>
          <p:cNvSpPr txBox="1"/>
          <p:nvPr/>
        </p:nvSpPr>
        <p:spPr>
          <a:xfrm>
            <a:off x="605276" y="1497164"/>
            <a:ext cx="2919682" cy="1200329"/>
          </a:xfrm>
          <a:prstGeom prst="rect">
            <a:avLst/>
          </a:prstGeom>
          <a:noFill/>
        </p:spPr>
        <p:txBody>
          <a:bodyPr wrap="square" rtlCol="0">
            <a:spAutoFit/>
          </a:bodyPr>
          <a:lstStyle/>
          <a:p>
            <a:r>
              <a:rPr lang="en-AU" dirty="0"/>
              <a:t>You are West defending against 4</a:t>
            </a:r>
            <a:r>
              <a:rPr lang="en-AU" sz="1800" dirty="0">
                <a:solidFill>
                  <a:srgbClr val="FF0000"/>
                </a:solidFill>
                <a:latin typeface="+mn-lt"/>
                <a:cs typeface="Arial" panose="020B0604020202020204" pitchFamily="34" charset="0"/>
              </a:rPr>
              <a:t> ♥</a:t>
            </a:r>
            <a:r>
              <a:rPr lang="en-AU" dirty="0"/>
              <a:t> by South.  You won the first trick with your A</a:t>
            </a:r>
            <a:r>
              <a:rPr lang="en-AU" sz="1800" dirty="0">
                <a:solidFill>
                  <a:srgbClr val="FF0000"/>
                </a:solidFill>
                <a:latin typeface="+mn-lt"/>
                <a:cs typeface="Arial" panose="020B0604020202020204" pitchFamily="34" charset="0"/>
              </a:rPr>
              <a:t>♦  </a:t>
            </a:r>
            <a:r>
              <a:rPr lang="en-AU" sz="1800" dirty="0">
                <a:latin typeface="+mn-lt"/>
                <a:cs typeface="Arial" panose="020B0604020202020204" pitchFamily="34" charset="0"/>
              </a:rPr>
              <a:t>What do you play now</a:t>
            </a:r>
            <a:endParaRPr lang="en-AU" dirty="0"/>
          </a:p>
        </p:txBody>
      </p:sp>
    </p:spTree>
    <p:extLst>
      <p:ext uri="{BB962C8B-B14F-4D97-AF65-F5344CB8AC3E}">
        <p14:creationId xmlns:p14="http://schemas.microsoft.com/office/powerpoint/2010/main" val="77927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CF010-2777-E63C-4D1C-01650A01CA06}"/>
              </a:ext>
            </a:extLst>
          </p:cNvPr>
          <p:cNvSpPr>
            <a:spLocks noGrp="1"/>
          </p:cNvSpPr>
          <p:nvPr>
            <p:ph type="title"/>
          </p:nvPr>
        </p:nvSpPr>
        <p:spPr>
          <a:xfrm>
            <a:off x="-1" y="0"/>
            <a:ext cx="12192001" cy="769620"/>
          </a:xfrm>
        </p:spPr>
        <p:txBody>
          <a:bodyPr>
            <a:normAutofit/>
          </a:bodyPr>
          <a:lstStyle/>
          <a:p>
            <a:r>
              <a:rPr lang="en-AU" sz="4000" dirty="0"/>
              <a:t>MBC Introduction to Bridge </a:t>
            </a:r>
            <a:r>
              <a:rPr lang="en-AU" dirty="0"/>
              <a:t>– </a:t>
            </a:r>
            <a:r>
              <a:rPr lang="en-AU" sz="2700" dirty="0"/>
              <a:t>Defender: Doubleton</a:t>
            </a:r>
            <a:endParaRPr lang="en-AU" sz="2800" dirty="0"/>
          </a:p>
        </p:txBody>
      </p:sp>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sp>
        <p:nvSpPr>
          <p:cNvPr id="5" name="TextBox 4">
            <a:extLst>
              <a:ext uri="{FF2B5EF4-FFF2-40B4-BE49-F238E27FC236}">
                <a16:creationId xmlns:a16="http://schemas.microsoft.com/office/drawing/2014/main" id="{58F10689-ED84-06E0-79E2-A42ADE29A465}"/>
              </a:ext>
            </a:extLst>
          </p:cNvPr>
          <p:cNvSpPr txBox="1"/>
          <p:nvPr/>
        </p:nvSpPr>
        <p:spPr>
          <a:xfrm>
            <a:off x="0" y="6488668"/>
            <a:ext cx="20651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Concepts: </a:t>
            </a:r>
            <a:r>
              <a:rPr lang="en-AU" dirty="0">
                <a:solidFill>
                  <a:prstClr val="black"/>
                </a:solidFill>
                <a:latin typeface="Calibri" panose="020F0502020204030204"/>
              </a:rPr>
              <a:t>Transfers.</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a:extLst>
              <a:ext uri="{FF2B5EF4-FFF2-40B4-BE49-F238E27FC236}">
                <a16:creationId xmlns:a16="http://schemas.microsoft.com/office/drawing/2014/main" id="{DA491478-7BEB-FE97-9683-E3CDE118D303}"/>
              </a:ext>
            </a:extLst>
          </p:cNvPr>
          <p:cNvGraphicFramePr>
            <a:graphicFrameLocks noGrp="1"/>
          </p:cNvGraphicFramePr>
          <p:nvPr/>
        </p:nvGraphicFramePr>
        <p:xfrm>
          <a:off x="6941529" y="1109980"/>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North</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16" name="Table 15">
            <a:extLst>
              <a:ext uri="{FF2B5EF4-FFF2-40B4-BE49-F238E27FC236}">
                <a16:creationId xmlns:a16="http://schemas.microsoft.com/office/drawing/2014/main" id="{0FB0E4E2-BD0C-ADC4-231C-7E3F69F97B3F}"/>
              </a:ext>
            </a:extLst>
          </p:cNvPr>
          <p:cNvGraphicFramePr>
            <a:graphicFrameLocks noGrp="1"/>
          </p:cNvGraphicFramePr>
          <p:nvPr/>
        </p:nvGraphicFramePr>
        <p:xfrm>
          <a:off x="8963369" y="2867144"/>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East</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6" name="Table 5">
            <a:extLst>
              <a:ext uri="{FF2B5EF4-FFF2-40B4-BE49-F238E27FC236}">
                <a16:creationId xmlns:a16="http://schemas.microsoft.com/office/drawing/2014/main" id="{D2961253-AC72-A504-D749-02C39A17E316}"/>
              </a:ext>
            </a:extLst>
          </p:cNvPr>
          <p:cNvGraphicFramePr>
            <a:graphicFrameLocks noGrp="1"/>
          </p:cNvGraphicFramePr>
          <p:nvPr>
            <p:extLst>
              <p:ext uri="{D42A27DB-BD31-4B8C-83A1-F6EECF244321}">
                <p14:modId xmlns:p14="http://schemas.microsoft.com/office/powerpoint/2010/main" val="284907988"/>
              </p:ext>
            </p:extLst>
          </p:nvPr>
        </p:nvGraphicFramePr>
        <p:xfrm>
          <a:off x="6853500" y="4765040"/>
          <a:ext cx="1625600" cy="701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578855466"/>
                    </a:ext>
                  </a:extLst>
                </a:gridCol>
              </a:tblGrid>
              <a:tr h="295156">
                <a:tc>
                  <a:txBody>
                    <a:bodyPr/>
                    <a:lstStyle/>
                    <a:p>
                      <a:pPr algn="ctr"/>
                      <a:r>
                        <a:rPr lang="en-AU" sz="1600" dirty="0"/>
                        <a:t>South</a:t>
                      </a:r>
                    </a:p>
                  </a:txBody>
                  <a:tcPr/>
                </a:tc>
                <a:extLst>
                  <a:ext uri="{0D108BD9-81ED-4DB2-BD59-A6C34878D82A}">
                    <a16:rowId xmlns:a16="http://schemas.microsoft.com/office/drawing/2014/main" val="820306028"/>
                  </a:ext>
                </a:extLst>
              </a:tr>
              <a:tr h="207272">
                <a:tc>
                  <a:txBody>
                    <a:bodyPr/>
                    <a:lstStyle/>
                    <a:p>
                      <a:endParaRPr lang="en-AU" sz="1800" dirty="0">
                        <a:latin typeface="+mn-lt"/>
                      </a:endParaRPr>
                    </a:p>
                  </a:txBody>
                  <a:tcPr/>
                </a:tc>
                <a:extLst>
                  <a:ext uri="{0D108BD9-81ED-4DB2-BD59-A6C34878D82A}">
                    <a16:rowId xmlns:a16="http://schemas.microsoft.com/office/drawing/2014/main" val="2061487600"/>
                  </a:ext>
                </a:extLst>
              </a:tr>
            </a:tbl>
          </a:graphicData>
        </a:graphic>
      </p:graphicFrame>
      <p:graphicFrame>
        <p:nvGraphicFramePr>
          <p:cNvPr id="7" name="Table 6">
            <a:extLst>
              <a:ext uri="{FF2B5EF4-FFF2-40B4-BE49-F238E27FC236}">
                <a16:creationId xmlns:a16="http://schemas.microsoft.com/office/drawing/2014/main" id="{E768CE07-50B0-D7DC-7C23-00002458237C}"/>
              </a:ext>
            </a:extLst>
          </p:cNvPr>
          <p:cNvGraphicFramePr>
            <a:graphicFrameLocks noGrp="1"/>
          </p:cNvGraphicFramePr>
          <p:nvPr>
            <p:extLst>
              <p:ext uri="{D42A27DB-BD31-4B8C-83A1-F6EECF244321}">
                <p14:modId xmlns:p14="http://schemas.microsoft.com/office/powerpoint/2010/main" val="681602563"/>
              </p:ext>
            </p:extLst>
          </p:nvPr>
        </p:nvGraphicFramePr>
        <p:xfrm>
          <a:off x="4873969" y="2867144"/>
          <a:ext cx="1625600" cy="15240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13207243"/>
                    </a:ext>
                  </a:extLst>
                </a:gridCol>
              </a:tblGrid>
              <a:tr h="0">
                <a:tc>
                  <a:txBody>
                    <a:bodyPr/>
                    <a:lstStyle/>
                    <a:p>
                      <a:pPr algn="ctr"/>
                      <a:r>
                        <a:rPr lang="en-AU" sz="1600" dirty="0"/>
                        <a:t>West</a:t>
                      </a:r>
                    </a:p>
                  </a:txBody>
                  <a:tcPr/>
                </a:tc>
                <a:extLst>
                  <a:ext uri="{0D108BD9-81ED-4DB2-BD59-A6C34878D82A}">
                    <a16:rowId xmlns:a16="http://schemas.microsoft.com/office/drawing/2014/main" val="820306028"/>
                  </a:ext>
                </a:extLst>
              </a:tr>
              <a:tr h="207272">
                <a:tc>
                  <a:txBody>
                    <a:bodyPr/>
                    <a:lstStyle/>
                    <a:p>
                      <a:r>
                        <a:rPr lang="en-AU" sz="1800" dirty="0">
                          <a:latin typeface="+mn-lt"/>
                          <a:cs typeface="Arial" panose="020B0604020202020204" pitchFamily="34" charset="0"/>
                        </a:rPr>
                        <a:t>♠ 10 6 5 </a:t>
                      </a:r>
                      <a:endParaRPr lang="en-AU" sz="1800" dirty="0">
                        <a:latin typeface="+mn-lt"/>
                      </a:endParaRP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10  8 6 4</a:t>
                      </a:r>
                    </a:p>
                    <a:p>
                      <a:r>
                        <a:rPr lang="en-AU" sz="1800" dirty="0">
                          <a:solidFill>
                            <a:srgbClr val="FF0000"/>
                          </a:solidFill>
                          <a:latin typeface="+mn-lt"/>
                          <a:cs typeface="Arial" panose="020B0604020202020204" pitchFamily="34" charset="0"/>
                        </a:rPr>
                        <a:t>♦</a:t>
                      </a:r>
                      <a:r>
                        <a:rPr lang="en-AU" sz="1800" dirty="0">
                          <a:latin typeface="+mn-lt"/>
                          <a:cs typeface="Arial" panose="020B0604020202020204" pitchFamily="34" charset="0"/>
                        </a:rPr>
                        <a:t> 1</a:t>
                      </a:r>
                      <a:r>
                        <a:rPr lang="en-AU" sz="1800" b="0" dirty="0">
                          <a:latin typeface="+mn-lt"/>
                          <a:cs typeface="Arial" panose="020B0604020202020204" pitchFamily="34" charset="0"/>
                        </a:rPr>
                        <a:t>0 8</a:t>
                      </a:r>
                      <a:endParaRPr lang="en-AU" sz="1800" dirty="0">
                        <a:latin typeface="+mn-lt"/>
                        <a:cs typeface="Arial" panose="020B0604020202020204" pitchFamily="34" charset="0"/>
                      </a:endParaRPr>
                    </a:p>
                    <a:p>
                      <a:r>
                        <a:rPr lang="en-AU" sz="1800" dirty="0">
                          <a:latin typeface="+mn-lt"/>
                          <a:cs typeface="Arial" panose="020B0604020202020204" pitchFamily="34" charset="0"/>
                        </a:rPr>
                        <a:t>♣ </a:t>
                      </a:r>
                      <a:r>
                        <a:rPr lang="en-AU" sz="1800" b="1" dirty="0">
                          <a:latin typeface="+mn-lt"/>
                          <a:cs typeface="Arial" panose="020B0604020202020204" pitchFamily="34" charset="0"/>
                        </a:rPr>
                        <a:t>K</a:t>
                      </a:r>
                      <a:r>
                        <a:rPr lang="en-AU" sz="1800" b="0" dirty="0">
                          <a:latin typeface="+mn-lt"/>
                          <a:cs typeface="Arial" panose="020B0604020202020204" pitchFamily="34" charset="0"/>
                        </a:rPr>
                        <a:t> 5 3 2</a:t>
                      </a:r>
                      <a:endParaRPr lang="en-AU" sz="1800" dirty="0">
                        <a:latin typeface="+mn-lt"/>
                      </a:endParaRPr>
                    </a:p>
                  </a:txBody>
                  <a:tcPr/>
                </a:tc>
                <a:extLst>
                  <a:ext uri="{0D108BD9-81ED-4DB2-BD59-A6C34878D82A}">
                    <a16:rowId xmlns:a16="http://schemas.microsoft.com/office/drawing/2014/main" val="2061487600"/>
                  </a:ext>
                </a:extLst>
              </a:tr>
            </a:tbl>
          </a:graphicData>
        </a:graphic>
      </p:graphicFrame>
      <p:sp>
        <p:nvSpPr>
          <p:cNvPr id="8" name="TextBox 7">
            <a:extLst>
              <a:ext uri="{FF2B5EF4-FFF2-40B4-BE49-F238E27FC236}">
                <a16:creationId xmlns:a16="http://schemas.microsoft.com/office/drawing/2014/main" id="{07A81B88-DCB2-6E07-3CD3-5E50BC3114E8}"/>
              </a:ext>
            </a:extLst>
          </p:cNvPr>
          <p:cNvSpPr txBox="1"/>
          <p:nvPr/>
        </p:nvSpPr>
        <p:spPr>
          <a:xfrm>
            <a:off x="605276" y="1497164"/>
            <a:ext cx="2919682" cy="1200329"/>
          </a:xfrm>
          <a:prstGeom prst="rect">
            <a:avLst/>
          </a:prstGeom>
          <a:noFill/>
        </p:spPr>
        <p:txBody>
          <a:bodyPr wrap="square" rtlCol="0">
            <a:spAutoFit/>
          </a:bodyPr>
          <a:lstStyle/>
          <a:p>
            <a:r>
              <a:rPr lang="en-AU" dirty="0"/>
              <a:t>You are West defending against 4</a:t>
            </a:r>
            <a:r>
              <a:rPr lang="en-AU" sz="1800" dirty="0">
                <a:solidFill>
                  <a:srgbClr val="FF0000"/>
                </a:solidFill>
                <a:latin typeface="+mn-lt"/>
                <a:cs typeface="Arial" panose="020B0604020202020204" pitchFamily="34" charset="0"/>
              </a:rPr>
              <a:t> ♥</a:t>
            </a:r>
            <a:r>
              <a:rPr lang="en-AU" dirty="0"/>
              <a:t> by South.  Your partner bid diamonds.  Which card do you lead ?</a:t>
            </a:r>
          </a:p>
        </p:txBody>
      </p:sp>
    </p:spTree>
    <p:extLst>
      <p:ext uri="{BB962C8B-B14F-4D97-AF65-F5344CB8AC3E}">
        <p14:creationId xmlns:p14="http://schemas.microsoft.com/office/powerpoint/2010/main" val="1532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7AFC5704-1DE3-45B3-6D1A-CD8EF459419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DBD40D-3C01-26FB-10CA-76256B0B968C}"/>
              </a:ext>
            </a:extLst>
          </p:cNvPr>
          <p:cNvPicPr>
            <a:picLocks noChangeAspect="1"/>
          </p:cNvPicPr>
          <p:nvPr/>
        </p:nvPicPr>
        <p:blipFill>
          <a:blip r:embed="rId3"/>
          <a:stretch>
            <a:fillRect/>
          </a:stretch>
        </p:blipFill>
        <p:spPr>
          <a:xfrm>
            <a:off x="282144" y="1729592"/>
            <a:ext cx="449619" cy="3398815"/>
          </a:xfrm>
          <a:prstGeom prst="rect">
            <a:avLst/>
          </a:prstGeom>
        </p:spPr>
      </p:pic>
      <p:pic>
        <p:nvPicPr>
          <p:cNvPr id="9" name="Picture 8">
            <a:extLst>
              <a:ext uri="{FF2B5EF4-FFF2-40B4-BE49-F238E27FC236}">
                <a16:creationId xmlns:a16="http://schemas.microsoft.com/office/drawing/2014/main" id="{730F42DA-7974-B26E-D95B-61E08566503B}"/>
              </a:ext>
            </a:extLst>
          </p:cNvPr>
          <p:cNvPicPr>
            <a:picLocks noChangeAspect="1"/>
          </p:cNvPicPr>
          <p:nvPr/>
        </p:nvPicPr>
        <p:blipFill>
          <a:blip r:embed="rId3"/>
          <a:stretch>
            <a:fillRect/>
          </a:stretch>
        </p:blipFill>
        <p:spPr>
          <a:xfrm>
            <a:off x="11563651" y="1729592"/>
            <a:ext cx="449619" cy="3398815"/>
          </a:xfrm>
          <a:prstGeom prst="rect">
            <a:avLst/>
          </a:prstGeom>
        </p:spPr>
      </p:pic>
      <p:graphicFrame>
        <p:nvGraphicFramePr>
          <p:cNvPr id="5" name="Table 4">
            <a:extLst>
              <a:ext uri="{FF2B5EF4-FFF2-40B4-BE49-F238E27FC236}">
                <a16:creationId xmlns:a16="http://schemas.microsoft.com/office/drawing/2014/main" id="{7776D839-A636-E862-2067-6616107AFB29}"/>
              </a:ext>
            </a:extLst>
          </p:cNvPr>
          <p:cNvGraphicFramePr>
            <a:graphicFrameLocks noGrp="1"/>
          </p:cNvGraphicFramePr>
          <p:nvPr>
            <p:extLst>
              <p:ext uri="{D42A27DB-BD31-4B8C-83A1-F6EECF244321}">
                <p14:modId xmlns:p14="http://schemas.microsoft.com/office/powerpoint/2010/main" val="4142513934"/>
              </p:ext>
            </p:extLst>
          </p:nvPr>
        </p:nvGraphicFramePr>
        <p:xfrm>
          <a:off x="815130" y="69210"/>
          <a:ext cx="10561739" cy="6772159"/>
        </p:xfrm>
        <a:graphic>
          <a:graphicData uri="http://schemas.openxmlformats.org/drawingml/2006/table">
            <a:tbl>
              <a:tblPr firstRow="1" bandRow="1">
                <a:tableStyleId>{22838BEF-8BB2-4498-84A7-C5851F593DF1}</a:tableStyleId>
              </a:tblPr>
              <a:tblGrid>
                <a:gridCol w="3526301">
                  <a:extLst>
                    <a:ext uri="{9D8B030D-6E8A-4147-A177-3AD203B41FA5}">
                      <a16:colId xmlns:a16="http://schemas.microsoft.com/office/drawing/2014/main" val="3178708971"/>
                    </a:ext>
                  </a:extLst>
                </a:gridCol>
                <a:gridCol w="3437846">
                  <a:extLst>
                    <a:ext uri="{9D8B030D-6E8A-4147-A177-3AD203B41FA5}">
                      <a16:colId xmlns:a16="http://schemas.microsoft.com/office/drawing/2014/main" val="3920450156"/>
                    </a:ext>
                  </a:extLst>
                </a:gridCol>
                <a:gridCol w="3597592">
                  <a:extLst>
                    <a:ext uri="{9D8B030D-6E8A-4147-A177-3AD203B41FA5}">
                      <a16:colId xmlns:a16="http://schemas.microsoft.com/office/drawing/2014/main" val="1108363306"/>
                    </a:ext>
                  </a:extLst>
                </a:gridCol>
              </a:tblGrid>
              <a:tr h="2141981">
                <a:tc>
                  <a:txBody>
                    <a:bodyPr/>
                    <a:lstStyle/>
                    <a:p>
                      <a:r>
                        <a:rPr lang="en-AU" b="0" dirty="0"/>
                        <a:t>Suit Order</a:t>
                      </a:r>
                    </a:p>
                    <a:p>
                      <a:r>
                        <a:rPr lang="en-AU" sz="2400" b="1" dirty="0"/>
                        <a:t>C</a:t>
                      </a:r>
                      <a:r>
                        <a:rPr lang="en-AU" sz="2400" b="0" dirty="0"/>
                        <a:t>lubs</a:t>
                      </a:r>
                    </a:p>
                    <a:p>
                      <a:r>
                        <a:rPr lang="en-AU" sz="2400" b="1" dirty="0"/>
                        <a:t>D</a:t>
                      </a:r>
                      <a:r>
                        <a:rPr lang="en-AU" sz="2400" b="0" dirty="0"/>
                        <a:t>iamonds</a:t>
                      </a:r>
                    </a:p>
                    <a:p>
                      <a:r>
                        <a:rPr lang="en-AU" sz="2400" b="1" dirty="0"/>
                        <a:t>H</a:t>
                      </a:r>
                      <a:r>
                        <a:rPr lang="en-AU" sz="2400" b="0" dirty="0"/>
                        <a:t>earts</a:t>
                      </a:r>
                    </a:p>
                    <a:p>
                      <a:r>
                        <a:rPr lang="en-AU" sz="2400" b="1" dirty="0"/>
                        <a:t>S</a:t>
                      </a:r>
                      <a:r>
                        <a:rPr lang="en-AU" sz="2400" b="0" dirty="0"/>
                        <a:t>pades</a:t>
                      </a:r>
                    </a:p>
                    <a:p>
                      <a:r>
                        <a:rPr lang="en-AU" sz="2400" b="1" dirty="0"/>
                        <a:t>N</a:t>
                      </a:r>
                      <a:r>
                        <a:rPr lang="en-AU" sz="2400" b="0" dirty="0"/>
                        <a:t>o </a:t>
                      </a:r>
                      <a:r>
                        <a:rPr lang="en-AU" sz="2400" b="1" dirty="0"/>
                        <a:t>T</a:t>
                      </a:r>
                      <a:r>
                        <a:rPr lang="en-AU" sz="2400" b="0" dirty="0"/>
                        <a:t>rumps</a:t>
                      </a:r>
                    </a:p>
                  </a:txBody>
                  <a:tcPr/>
                </a:tc>
                <a:tc>
                  <a:txBody>
                    <a:bodyPr/>
                    <a:lstStyle/>
                    <a:p>
                      <a:pPr algn="ctr"/>
                      <a:r>
                        <a:rPr lang="en-AU" b="1" dirty="0"/>
                        <a:t>Opener</a:t>
                      </a:r>
                    </a:p>
                    <a:p>
                      <a:r>
                        <a:rPr lang="en-AU" b="0" dirty="0"/>
                        <a:t>To bid needs </a:t>
                      </a:r>
                      <a:r>
                        <a:rPr lang="en-AU" b="1" dirty="0"/>
                        <a:t>12+ HCP</a:t>
                      </a:r>
                    </a:p>
                    <a:p>
                      <a:pPr marL="285750" indent="-285750">
                        <a:buFont typeface="Arial" panose="020B0604020202020204" pitchFamily="34" charset="0"/>
                        <a:buChar char="•"/>
                      </a:pPr>
                      <a:r>
                        <a:rPr lang="en-AU" b="0" dirty="0"/>
                        <a:t>major: 5+ suit</a:t>
                      </a:r>
                    </a:p>
                    <a:p>
                      <a:pPr marL="285750" indent="-285750">
                        <a:buFont typeface="Arial" panose="020B0604020202020204" pitchFamily="34" charset="0"/>
                        <a:buChar char="•"/>
                      </a:pPr>
                      <a:r>
                        <a:rPr lang="en-AU" b="0" dirty="0"/>
                        <a:t>minor: 3+ suit</a:t>
                      </a:r>
                    </a:p>
                    <a:p>
                      <a:endParaRPr lang="en-AU" b="0" dirty="0"/>
                    </a:p>
                  </a:txBody>
                  <a:tcPr>
                    <a:solidFill>
                      <a:schemeClr val="accent1">
                        <a:lumMod val="40000"/>
                        <a:lumOff val="60000"/>
                      </a:schemeClr>
                    </a:solidFill>
                  </a:tcPr>
                </a:tc>
                <a:tc>
                  <a:txBody>
                    <a:bodyPr/>
                    <a:lstStyle/>
                    <a:p>
                      <a:pPr algn="ctr"/>
                      <a:r>
                        <a:rPr lang="en-AU" sz="2400" b="1" i="0" dirty="0"/>
                        <a:t>HCP</a:t>
                      </a:r>
                    </a:p>
                    <a:p>
                      <a:pPr algn="ctr"/>
                      <a:r>
                        <a:rPr lang="en-AU" sz="2400" b="1" dirty="0"/>
                        <a:t>A</a:t>
                      </a:r>
                      <a:r>
                        <a:rPr lang="en-AU" sz="2400" b="0" dirty="0"/>
                        <a:t>ce</a:t>
                      </a:r>
                      <a:r>
                        <a:rPr lang="en-AU" sz="2400" dirty="0"/>
                        <a:t> = 4</a:t>
                      </a:r>
                    </a:p>
                    <a:p>
                      <a:pPr algn="ctr"/>
                      <a:r>
                        <a:rPr lang="en-AU" sz="2400" b="1" dirty="0"/>
                        <a:t>K</a:t>
                      </a:r>
                      <a:r>
                        <a:rPr lang="en-AU" sz="2400" b="0" dirty="0"/>
                        <a:t>ing</a:t>
                      </a:r>
                      <a:r>
                        <a:rPr lang="en-AU" sz="2400" dirty="0"/>
                        <a:t> = 3</a:t>
                      </a:r>
                    </a:p>
                    <a:p>
                      <a:pPr algn="ctr"/>
                      <a:r>
                        <a:rPr lang="en-AU" sz="2400" b="1" dirty="0"/>
                        <a:t>Q</a:t>
                      </a:r>
                      <a:r>
                        <a:rPr lang="en-AU" sz="2400" b="0" dirty="0"/>
                        <a:t>ueen</a:t>
                      </a:r>
                      <a:r>
                        <a:rPr lang="en-AU" sz="2400" dirty="0"/>
                        <a:t> = 2</a:t>
                      </a:r>
                    </a:p>
                    <a:p>
                      <a:pPr algn="ctr"/>
                      <a:r>
                        <a:rPr lang="en-AU" sz="2400" b="1" dirty="0"/>
                        <a:t>J</a:t>
                      </a:r>
                      <a:r>
                        <a:rPr lang="en-AU" sz="2400" b="0" dirty="0"/>
                        <a:t>ack</a:t>
                      </a:r>
                      <a:r>
                        <a:rPr lang="en-AU" sz="2400" dirty="0"/>
                        <a:t> = 1</a:t>
                      </a:r>
                    </a:p>
                    <a:p>
                      <a:endParaRPr lang="en-AU" b="0" i="0" dirty="0"/>
                    </a:p>
                  </a:txBody>
                  <a:tcPr/>
                </a:tc>
                <a:extLst>
                  <a:ext uri="{0D108BD9-81ED-4DB2-BD59-A6C34878D82A}">
                    <a16:rowId xmlns:a16="http://schemas.microsoft.com/office/drawing/2014/main" val="2078517903"/>
                  </a:ext>
                </a:extLst>
              </a:tr>
              <a:tr h="2383329">
                <a:tc>
                  <a:txBody>
                    <a:bodyPr/>
                    <a:lstStyle/>
                    <a:p>
                      <a:pPr algn="ctr"/>
                      <a:r>
                        <a:rPr lang="en-AU" b="1" dirty="0" err="1"/>
                        <a:t>Overcaller</a:t>
                      </a:r>
                      <a:endParaRPr lang="en-AU" b="1" dirty="0"/>
                    </a:p>
                    <a:p>
                      <a:r>
                        <a:rPr lang="en-AU" b="0" dirty="0"/>
                        <a:t>To bid needs </a:t>
                      </a:r>
                      <a:r>
                        <a:rPr lang="en-AU" b="1" dirty="0"/>
                        <a:t>12+ HCP</a:t>
                      </a:r>
                    </a:p>
                    <a:p>
                      <a:pPr marL="285750" indent="-285750">
                        <a:buFont typeface="Arial" panose="020B0604020202020204" pitchFamily="34" charset="0"/>
                        <a:buChar char="•"/>
                      </a:pPr>
                      <a:r>
                        <a:rPr lang="en-AU" b="0" dirty="0"/>
                        <a:t>major: 5+ suit</a:t>
                      </a:r>
                    </a:p>
                    <a:p>
                      <a:pPr marL="285750" indent="-285750">
                        <a:buFont typeface="Arial" panose="020B0604020202020204" pitchFamily="34" charset="0"/>
                        <a:buChar char="•"/>
                      </a:pPr>
                      <a:r>
                        <a:rPr lang="en-AU" b="0" dirty="0"/>
                        <a:t>minor: 5+ suit</a:t>
                      </a:r>
                    </a:p>
                  </a:txBody>
                  <a:tcPr>
                    <a:solidFill>
                      <a:schemeClr val="accent6">
                        <a:lumMod val="40000"/>
                        <a:lumOff val="60000"/>
                      </a:schemeClr>
                    </a:solidFill>
                  </a:tcPr>
                </a:tc>
                <a:tc>
                  <a:txBody>
                    <a:bodyPr/>
                    <a:lstStyle/>
                    <a:p>
                      <a:pPr algn="ctr"/>
                      <a:r>
                        <a:rPr lang="en-AU" b="0" i="0" dirty="0"/>
                        <a:t>Opening Leads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1" dirty="0"/>
                        <a:t>Partners bid suit</a:t>
                      </a:r>
                      <a:endParaRPr lang="en-AU" dirty="0"/>
                    </a:p>
                    <a:p>
                      <a:pPr marL="285750" indent="-285750">
                        <a:buFont typeface="Arial" panose="020B0604020202020204" pitchFamily="34" charset="0"/>
                        <a:buChar char="•"/>
                      </a:pPr>
                      <a:r>
                        <a:rPr lang="en-AU" b="0" i="1" dirty="0"/>
                        <a:t>Top of sequence</a:t>
                      </a:r>
                    </a:p>
                    <a:p>
                      <a:pPr marL="285750" indent="-285750">
                        <a:buFont typeface="Arial" panose="020B0604020202020204" pitchFamily="34" charset="0"/>
                        <a:buChar char="•"/>
                      </a:pPr>
                      <a:r>
                        <a:rPr lang="en-AU" b="0" i="1" dirty="0"/>
                        <a:t>Low from honour</a:t>
                      </a:r>
                    </a:p>
                    <a:p>
                      <a:pPr marL="285750" indent="-285750">
                        <a:buFont typeface="Arial" panose="020B0604020202020204" pitchFamily="34" charset="0"/>
                        <a:buChar char="•"/>
                      </a:pPr>
                      <a:r>
                        <a:rPr lang="en-AU" b="0" i="1" dirty="0"/>
                        <a:t>Singleton (trumps)</a:t>
                      </a:r>
                    </a:p>
                    <a:p>
                      <a:pPr marL="285750" indent="-285750">
                        <a:buFont typeface="Arial" panose="020B0604020202020204" pitchFamily="34" charset="0"/>
                        <a:buChar char="•"/>
                      </a:pPr>
                      <a:r>
                        <a:rPr lang="en-AU" b="0" i="1" dirty="0"/>
                        <a:t>Top of rubbish</a:t>
                      </a:r>
                    </a:p>
                  </a:txBody>
                  <a:tcPr/>
                </a:tc>
                <a:tc>
                  <a:txBody>
                    <a:bodyPr/>
                    <a:lstStyle/>
                    <a:p>
                      <a:pPr algn="ctr"/>
                      <a:r>
                        <a:rPr lang="en-AU" b="1" dirty="0"/>
                        <a:t>Advancer</a:t>
                      </a:r>
                    </a:p>
                    <a:p>
                      <a:pPr algn="l"/>
                      <a:r>
                        <a:rPr lang="en-AU" b="0" dirty="0"/>
                        <a:t>To bid needs </a:t>
                      </a:r>
                      <a:r>
                        <a:rPr lang="en-AU" b="1" dirty="0"/>
                        <a:t>6+ pts</a:t>
                      </a:r>
                    </a:p>
                    <a:p>
                      <a:pPr algn="l"/>
                      <a:r>
                        <a:rPr lang="en-AU" b="0" dirty="0"/>
                        <a:t>Support </a:t>
                      </a:r>
                      <a:r>
                        <a:rPr lang="en-AU" b="0" dirty="0" err="1"/>
                        <a:t>ocall</a:t>
                      </a:r>
                      <a:r>
                        <a:rPr lang="en-AU" b="0" dirty="0"/>
                        <a:t> suit: 3+</a:t>
                      </a:r>
                    </a:p>
                    <a:p>
                      <a:pPr algn="l"/>
                      <a:r>
                        <a:rPr lang="en-AU" b="0" dirty="0"/>
                        <a:t>Bid a new suit: 5+</a:t>
                      </a:r>
                    </a:p>
                    <a:p>
                      <a:endParaRPr lang="en-AU" dirty="0"/>
                    </a:p>
                  </a:txBody>
                  <a:tcPr>
                    <a:solidFill>
                      <a:schemeClr val="accent6">
                        <a:lumMod val="40000"/>
                        <a:lumOff val="60000"/>
                      </a:schemeClr>
                    </a:solidFill>
                  </a:tcPr>
                </a:tc>
                <a:extLst>
                  <a:ext uri="{0D108BD9-81ED-4DB2-BD59-A6C34878D82A}">
                    <a16:rowId xmlns:a16="http://schemas.microsoft.com/office/drawing/2014/main" val="4078616374"/>
                  </a:ext>
                </a:extLst>
              </a:tr>
              <a:tr h="2194270">
                <a:tc>
                  <a:txBody>
                    <a:bodyPr/>
                    <a:lstStyle/>
                    <a:p>
                      <a:r>
                        <a:rPr lang="en-AU" i="0" dirty="0"/>
                        <a:t>Points required for game:</a:t>
                      </a:r>
                    </a:p>
                    <a:p>
                      <a:r>
                        <a:rPr lang="en-AU" sz="2000" i="0" dirty="0"/>
                        <a:t>No Trumps 25 HCP</a:t>
                      </a:r>
                    </a:p>
                    <a:p>
                      <a:r>
                        <a:rPr lang="en-AU" sz="2000" i="0" dirty="0"/>
                        <a:t>Major 25 TP</a:t>
                      </a:r>
                    </a:p>
                    <a:p>
                      <a:r>
                        <a:rPr lang="en-AU" sz="2000" i="0" dirty="0"/>
                        <a:t>Minor 28 TP</a:t>
                      </a:r>
                    </a:p>
                  </a:txBody>
                  <a:tcPr/>
                </a:tc>
                <a:tc>
                  <a:txBody>
                    <a:bodyPr/>
                    <a:lstStyle/>
                    <a:p>
                      <a:pPr algn="ctr"/>
                      <a:r>
                        <a:rPr lang="en-AU" b="1" dirty="0"/>
                        <a:t>Responder</a:t>
                      </a:r>
                    </a:p>
                    <a:p>
                      <a:r>
                        <a:rPr lang="en-AU" dirty="0"/>
                        <a:t>To bid needs </a:t>
                      </a:r>
                      <a:r>
                        <a:rPr lang="en-AU" b="1" dirty="0"/>
                        <a:t>6+ pts</a:t>
                      </a:r>
                    </a:p>
                    <a:p>
                      <a:r>
                        <a:rPr lang="en-AU" dirty="0"/>
                        <a:t>Support op. major: 3+</a:t>
                      </a:r>
                    </a:p>
                    <a:p>
                      <a:r>
                        <a:rPr lang="en-AU" dirty="0"/>
                        <a:t>Bid major: 4+ in suit</a:t>
                      </a:r>
                    </a:p>
                    <a:p>
                      <a:r>
                        <a:rPr lang="en-AU" dirty="0"/>
                        <a:t>Need </a:t>
                      </a:r>
                      <a:r>
                        <a:rPr lang="en-AU" b="1" dirty="0"/>
                        <a:t>10+ </a:t>
                      </a:r>
                      <a:r>
                        <a:rPr lang="en-AU" dirty="0"/>
                        <a:t>HCP to bid new suit at 2 level</a:t>
                      </a:r>
                    </a:p>
                  </a:txBody>
                  <a:tcPr>
                    <a:solidFill>
                      <a:schemeClr val="accent1">
                        <a:lumMod val="40000"/>
                        <a:lumOff val="60000"/>
                      </a:schemeClr>
                    </a:solidFill>
                  </a:tcPr>
                </a:tc>
                <a:tc>
                  <a:txBody>
                    <a:bodyPr/>
                    <a:lstStyle/>
                    <a:p>
                      <a:r>
                        <a:rPr lang="en-AU" i="0" dirty="0"/>
                        <a:t>Shortage Pts (*with fit*)</a:t>
                      </a:r>
                    </a:p>
                    <a:p>
                      <a:pPr marL="0" indent="0">
                        <a:buFont typeface="Arial" panose="020B0604020202020204" pitchFamily="34" charset="0"/>
                        <a:buNone/>
                      </a:pPr>
                      <a:r>
                        <a:rPr lang="en-AU" sz="2400" i="0" dirty="0"/>
                        <a:t>Doubleton = 1</a:t>
                      </a:r>
                    </a:p>
                    <a:p>
                      <a:pPr marL="0" indent="0">
                        <a:buFont typeface="Arial" panose="020B0604020202020204" pitchFamily="34" charset="0"/>
                        <a:buNone/>
                      </a:pPr>
                      <a:r>
                        <a:rPr lang="en-AU" sz="2400" i="0" dirty="0"/>
                        <a:t>Singleton = 3</a:t>
                      </a:r>
                    </a:p>
                    <a:p>
                      <a:pPr marL="0" indent="0">
                        <a:buFont typeface="Arial" panose="020B0604020202020204" pitchFamily="34" charset="0"/>
                        <a:buNone/>
                      </a:pPr>
                      <a:r>
                        <a:rPr lang="en-AU" sz="2400" i="0" dirty="0"/>
                        <a:t>Void = 5</a:t>
                      </a:r>
                    </a:p>
                    <a:p>
                      <a:pPr marL="0" indent="0">
                        <a:buFont typeface="Arial" panose="020B0604020202020204" pitchFamily="34" charset="0"/>
                        <a:buNone/>
                      </a:pPr>
                      <a:r>
                        <a:rPr lang="en-AU" i="0" dirty="0"/>
                        <a:t>TP = HCP + shortage pts</a:t>
                      </a:r>
                    </a:p>
                    <a:p>
                      <a:pPr marL="0" indent="0">
                        <a:buFont typeface="Arial" panose="020B0604020202020204" pitchFamily="34" charset="0"/>
                        <a:buNone/>
                      </a:pPr>
                      <a:endParaRPr lang="en-AU" i="0" dirty="0"/>
                    </a:p>
                  </a:txBody>
                  <a:tcPr/>
                </a:tc>
                <a:extLst>
                  <a:ext uri="{0D108BD9-81ED-4DB2-BD59-A6C34878D82A}">
                    <a16:rowId xmlns:a16="http://schemas.microsoft.com/office/drawing/2014/main" val="2794440917"/>
                  </a:ext>
                </a:extLst>
              </a:tr>
            </a:tbl>
          </a:graphicData>
        </a:graphic>
      </p:graphicFrame>
    </p:spTree>
    <p:extLst>
      <p:ext uri="{BB962C8B-B14F-4D97-AF65-F5344CB8AC3E}">
        <p14:creationId xmlns:p14="http://schemas.microsoft.com/office/powerpoint/2010/main" val="315072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5EA24F57-C747-AFB8-857E-219C22F80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B23D5-EEEB-DEE9-F7B2-30BAA6CBA755}"/>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1:  The play of the cards.  Pt 2</a:t>
            </a:r>
            <a:endParaRPr lang="en-AU" sz="2800" dirty="0"/>
          </a:p>
        </p:txBody>
      </p:sp>
      <p:pic>
        <p:nvPicPr>
          <p:cNvPr id="4" name="Picture 3">
            <a:extLst>
              <a:ext uri="{FF2B5EF4-FFF2-40B4-BE49-F238E27FC236}">
                <a16:creationId xmlns:a16="http://schemas.microsoft.com/office/drawing/2014/main" id="{348F931F-800E-9197-7051-3B1ABA940198}"/>
              </a:ext>
            </a:extLst>
          </p:cNvPr>
          <p:cNvPicPr>
            <a:picLocks noChangeAspect="1"/>
          </p:cNvPicPr>
          <p:nvPr/>
        </p:nvPicPr>
        <p:blipFill>
          <a:blip r:embed="rId3"/>
          <a:stretch>
            <a:fillRect/>
          </a:stretch>
        </p:blipFill>
        <p:spPr>
          <a:xfrm>
            <a:off x="163881" y="1729592"/>
            <a:ext cx="449619" cy="3398815"/>
          </a:xfrm>
          <a:prstGeom prst="rect">
            <a:avLst/>
          </a:prstGeom>
        </p:spPr>
      </p:pic>
      <p:sp>
        <p:nvSpPr>
          <p:cNvPr id="3" name="TextBox 2">
            <a:extLst>
              <a:ext uri="{FF2B5EF4-FFF2-40B4-BE49-F238E27FC236}">
                <a16:creationId xmlns:a16="http://schemas.microsoft.com/office/drawing/2014/main" id="{604D5917-4822-1CEE-5C7A-142F32875D92}"/>
              </a:ext>
            </a:extLst>
          </p:cNvPr>
          <p:cNvSpPr txBox="1"/>
          <p:nvPr/>
        </p:nvSpPr>
        <p:spPr>
          <a:xfrm>
            <a:off x="1078522" y="1250071"/>
            <a:ext cx="10425723" cy="5078313"/>
          </a:xfrm>
          <a:prstGeom prst="rect">
            <a:avLst/>
          </a:prstGeom>
          <a:noFill/>
        </p:spPr>
        <p:txBody>
          <a:bodyPr wrap="square" rtlCol="0">
            <a:spAutoFit/>
          </a:bodyPr>
          <a:lstStyle/>
          <a:p>
            <a:pPr marL="342900" indent="-342900">
              <a:buFont typeface="+mj-lt"/>
              <a:buAutoNum type="arabicPeriod" startAt="7"/>
            </a:pPr>
            <a:r>
              <a:rPr lang="en-AU" dirty="0"/>
              <a:t>Any questions before we proceed ?</a:t>
            </a:r>
          </a:p>
          <a:p>
            <a:pPr marL="342900" indent="-342900">
              <a:buFont typeface="+mj-lt"/>
              <a:buAutoNum type="arabicPeriod" startAt="7"/>
            </a:pPr>
            <a:r>
              <a:rPr lang="en-AU" dirty="0"/>
              <a:t>How is the winner of each trick determined ?</a:t>
            </a:r>
          </a:p>
          <a:p>
            <a:pPr lvl="1"/>
            <a:r>
              <a:rPr lang="en-AU" dirty="0"/>
              <a:t>- highest card of the suit led, or highest trump played if this is a trump contract</a:t>
            </a:r>
          </a:p>
          <a:p>
            <a:pPr lvl="1"/>
            <a:r>
              <a:rPr lang="en-AU" dirty="0"/>
              <a:t>- can one renege ?  Inevitably - but you may not :p</a:t>
            </a:r>
          </a:p>
          <a:p>
            <a:pPr lvl="1"/>
            <a:r>
              <a:rPr lang="en-AU" dirty="0"/>
              <a:t>- what if you cant follow suit ?  Discard or trump.</a:t>
            </a:r>
          </a:p>
          <a:p>
            <a:pPr marL="342900" indent="-342900">
              <a:buAutoNum type="arabicPeriod" startAt="7"/>
            </a:pPr>
            <a:r>
              <a:rPr lang="en-AU" dirty="0"/>
              <a:t>What is a contract ?</a:t>
            </a:r>
          </a:p>
          <a:p>
            <a:pPr lvl="1"/>
            <a:r>
              <a:rPr lang="en-AU" dirty="0"/>
              <a:t>- the final bid in an auction</a:t>
            </a:r>
          </a:p>
          <a:p>
            <a:pPr lvl="1"/>
            <a:r>
              <a:rPr lang="en-AU" dirty="0"/>
              <a:t>- determines the trump suit (or no trumps)</a:t>
            </a:r>
          </a:p>
          <a:p>
            <a:pPr lvl="1"/>
            <a:r>
              <a:rPr lang="en-AU" dirty="0"/>
              <a:t>- determines the minimum number of tricks which declarer needs to make</a:t>
            </a:r>
          </a:p>
          <a:p>
            <a:pPr marL="342900" indent="-342900">
              <a:buAutoNum type="arabicPeriod" startAt="7"/>
            </a:pPr>
            <a:r>
              <a:rPr lang="en-AU" dirty="0"/>
              <a:t>Declarer, Dummy and Defenders explained</a:t>
            </a:r>
          </a:p>
          <a:p>
            <a:pPr marL="342900" indent="-342900">
              <a:buAutoNum type="arabicPeriod" startAt="7"/>
            </a:pPr>
            <a:r>
              <a:rPr lang="en-AU" dirty="0"/>
              <a:t>What does it mean to establish one or more tricks</a:t>
            </a:r>
          </a:p>
          <a:p>
            <a:pPr marL="342900" indent="-342900">
              <a:buAutoNum type="arabicPeriod" startAt="7"/>
            </a:pPr>
            <a:r>
              <a:rPr lang="en-AU" dirty="0"/>
              <a:t>Generally which hand plays high and which plays low ?  Why ?</a:t>
            </a:r>
          </a:p>
          <a:p>
            <a:pPr marL="342900" indent="-342900">
              <a:buAutoNum type="arabicPeriod" startAt="7"/>
            </a:pPr>
            <a:r>
              <a:rPr lang="en-AU" dirty="0"/>
              <a:t>Hand evaluation</a:t>
            </a:r>
          </a:p>
          <a:p>
            <a:pPr lvl="1"/>
            <a:r>
              <a:rPr lang="en-AU" dirty="0"/>
              <a:t>- What is an honour ? What about a ten ?</a:t>
            </a:r>
          </a:p>
          <a:p>
            <a:pPr lvl="1"/>
            <a:r>
              <a:rPr lang="en-AU" dirty="0"/>
              <a:t>- Ace (4); King (3); Queen (2); Jack (1).  </a:t>
            </a:r>
          </a:p>
          <a:p>
            <a:pPr lvl="1"/>
            <a:r>
              <a:rPr lang="en-AU" dirty="0"/>
              <a:t>- Thus there are a total of 40 points in the deck</a:t>
            </a:r>
          </a:p>
          <a:p>
            <a:pPr lvl="1"/>
            <a:r>
              <a:rPr lang="en-AU" dirty="0"/>
              <a:t>- what is a good hand, no trumps vs trumps</a:t>
            </a:r>
          </a:p>
          <a:p>
            <a:pPr marL="342900" indent="-342900">
              <a:buAutoNum type="arabicPeriod" startAt="7"/>
            </a:pPr>
            <a:endParaRPr lang="en-AU" dirty="0"/>
          </a:p>
        </p:txBody>
      </p:sp>
      <p:sp>
        <p:nvSpPr>
          <p:cNvPr id="5" name="TextBox 4">
            <a:extLst>
              <a:ext uri="{FF2B5EF4-FFF2-40B4-BE49-F238E27FC236}">
                <a16:creationId xmlns:a16="http://schemas.microsoft.com/office/drawing/2014/main" id="{B297A377-8255-F1F1-DD84-77752E319CA0}"/>
              </a:ext>
            </a:extLst>
          </p:cNvPr>
          <p:cNvSpPr txBox="1"/>
          <p:nvPr/>
        </p:nvSpPr>
        <p:spPr>
          <a:xfrm>
            <a:off x="-225" y="6488668"/>
            <a:ext cx="9573005" cy="369332"/>
          </a:xfrm>
          <a:prstGeom prst="rect">
            <a:avLst/>
          </a:prstGeom>
          <a:noFill/>
        </p:spPr>
        <p:txBody>
          <a:bodyPr wrap="none" rtlCol="0">
            <a:spAutoFit/>
          </a:bodyPr>
          <a:lstStyle/>
          <a:p>
            <a:r>
              <a:rPr lang="en-AU" dirty="0"/>
              <a:t>Concepts: Contract; Trumps; Declarer; Discards; HCP; Defenders; Hand evaluation; Dummy; Honours</a:t>
            </a:r>
          </a:p>
        </p:txBody>
      </p:sp>
    </p:spTree>
    <p:extLst>
      <p:ext uri="{BB962C8B-B14F-4D97-AF65-F5344CB8AC3E}">
        <p14:creationId xmlns:p14="http://schemas.microsoft.com/office/powerpoint/2010/main" val="2235486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6E2AEF23-AF9B-2867-8900-E1672DA605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D8728FF-7502-901B-1DDB-76143F53D197}"/>
              </a:ext>
            </a:extLst>
          </p:cNvPr>
          <p:cNvPicPr>
            <a:picLocks noChangeAspect="1"/>
          </p:cNvPicPr>
          <p:nvPr/>
        </p:nvPicPr>
        <p:blipFill>
          <a:blip r:embed="rId3"/>
          <a:stretch>
            <a:fillRect/>
          </a:stretch>
        </p:blipFill>
        <p:spPr>
          <a:xfrm>
            <a:off x="11633780" y="1764492"/>
            <a:ext cx="449619" cy="3398815"/>
          </a:xfrm>
          <a:prstGeom prst="rect">
            <a:avLst/>
          </a:prstGeom>
        </p:spPr>
      </p:pic>
      <p:graphicFrame>
        <p:nvGraphicFramePr>
          <p:cNvPr id="6" name="Table 5">
            <a:extLst>
              <a:ext uri="{FF2B5EF4-FFF2-40B4-BE49-F238E27FC236}">
                <a16:creationId xmlns:a16="http://schemas.microsoft.com/office/drawing/2014/main" id="{6E4FB3BD-0C1E-5F04-A73B-CEB13224D084}"/>
              </a:ext>
            </a:extLst>
          </p:cNvPr>
          <p:cNvGraphicFramePr>
            <a:graphicFrameLocks noGrp="1"/>
          </p:cNvGraphicFramePr>
          <p:nvPr>
            <p:extLst>
              <p:ext uri="{D42A27DB-BD31-4B8C-83A1-F6EECF244321}">
                <p14:modId xmlns:p14="http://schemas.microsoft.com/office/powerpoint/2010/main" val="1183621149"/>
              </p:ext>
            </p:extLst>
          </p:nvPr>
        </p:nvGraphicFramePr>
        <p:xfrm>
          <a:off x="171192" y="775808"/>
          <a:ext cx="10978016" cy="3292714"/>
        </p:xfrm>
        <a:graphic>
          <a:graphicData uri="http://schemas.openxmlformats.org/drawingml/2006/table">
            <a:tbl>
              <a:tblPr firstRow="1" bandRow="1">
                <a:tableStyleId>{5C22544A-7EE6-4342-B048-85BDC9FD1C3A}</a:tableStyleId>
              </a:tblPr>
              <a:tblGrid>
                <a:gridCol w="2982877">
                  <a:extLst>
                    <a:ext uri="{9D8B030D-6E8A-4147-A177-3AD203B41FA5}">
                      <a16:colId xmlns:a16="http://schemas.microsoft.com/office/drawing/2014/main" val="3354850754"/>
                    </a:ext>
                  </a:extLst>
                </a:gridCol>
                <a:gridCol w="1899139">
                  <a:extLst>
                    <a:ext uri="{9D8B030D-6E8A-4147-A177-3AD203B41FA5}">
                      <a16:colId xmlns:a16="http://schemas.microsoft.com/office/drawing/2014/main" val="3537582556"/>
                    </a:ext>
                  </a:extLst>
                </a:gridCol>
                <a:gridCol w="6096000">
                  <a:extLst>
                    <a:ext uri="{9D8B030D-6E8A-4147-A177-3AD203B41FA5}">
                      <a16:colId xmlns:a16="http://schemas.microsoft.com/office/drawing/2014/main" val="3123372175"/>
                    </a:ext>
                  </a:extLst>
                </a:gridCol>
              </a:tblGrid>
              <a:tr h="631302">
                <a:tc>
                  <a:txBody>
                    <a:bodyPr/>
                    <a:lstStyle/>
                    <a:p>
                      <a:r>
                        <a:rPr lang="en-AU" sz="3200" dirty="0"/>
                        <a:t>Strength</a:t>
                      </a:r>
                    </a:p>
                  </a:txBody>
                  <a:tcPr/>
                </a:tc>
                <a:tc>
                  <a:txBody>
                    <a:bodyPr/>
                    <a:lstStyle/>
                    <a:p>
                      <a:r>
                        <a:rPr lang="en-AU" sz="3200" dirty="0"/>
                        <a:t>TP range</a:t>
                      </a:r>
                    </a:p>
                  </a:txBody>
                  <a:tcPr/>
                </a:tc>
                <a:tc>
                  <a:txBody>
                    <a:bodyPr/>
                    <a:lstStyle/>
                    <a:p>
                      <a:r>
                        <a:rPr lang="en-AU" sz="3200" dirty="0"/>
                        <a:t>Bid</a:t>
                      </a:r>
                    </a:p>
                  </a:txBody>
                  <a:tcPr/>
                </a:tc>
                <a:extLst>
                  <a:ext uri="{0D108BD9-81ED-4DB2-BD59-A6C34878D82A}">
                    <a16:rowId xmlns:a16="http://schemas.microsoft.com/office/drawing/2014/main" val="4180828440"/>
                  </a:ext>
                </a:extLst>
              </a:tr>
              <a:tr h="640070">
                <a:tc>
                  <a:txBody>
                    <a:bodyPr/>
                    <a:lstStyle/>
                    <a:p>
                      <a:pPr>
                        <a:lnSpc>
                          <a:spcPct val="150000"/>
                        </a:lnSpc>
                        <a:spcBef>
                          <a:spcPts val="1200"/>
                        </a:spcBef>
                      </a:pPr>
                      <a:r>
                        <a:rPr lang="en-AU" sz="2800" dirty="0"/>
                        <a:t>Disappointing :p</a:t>
                      </a:r>
                    </a:p>
                  </a:txBody>
                  <a:tcPr/>
                </a:tc>
                <a:tc>
                  <a:txBody>
                    <a:bodyPr/>
                    <a:lstStyle/>
                    <a:p>
                      <a:pPr>
                        <a:lnSpc>
                          <a:spcPct val="150000"/>
                        </a:lnSpc>
                        <a:spcBef>
                          <a:spcPts val="1200"/>
                        </a:spcBef>
                      </a:pPr>
                      <a:r>
                        <a:rPr lang="en-AU" sz="2800" dirty="0"/>
                        <a:t>0-5</a:t>
                      </a:r>
                    </a:p>
                  </a:txBody>
                  <a:tcPr/>
                </a:tc>
                <a:tc>
                  <a:txBody>
                    <a:bodyPr/>
                    <a:lstStyle/>
                    <a:p>
                      <a:pPr>
                        <a:lnSpc>
                          <a:spcPct val="150000"/>
                        </a:lnSpc>
                        <a:spcBef>
                          <a:spcPts val="1200"/>
                        </a:spcBef>
                      </a:pPr>
                      <a:r>
                        <a:rPr lang="en-AU" sz="2800" dirty="0"/>
                        <a:t>Pass</a:t>
                      </a:r>
                    </a:p>
                  </a:txBody>
                  <a:tcPr/>
                </a:tc>
                <a:extLst>
                  <a:ext uri="{0D108BD9-81ED-4DB2-BD59-A6C34878D82A}">
                    <a16:rowId xmlns:a16="http://schemas.microsoft.com/office/drawing/2014/main" val="2462754773"/>
                  </a:ext>
                </a:extLst>
              </a:tr>
              <a:tr h="640070">
                <a:tc>
                  <a:txBody>
                    <a:bodyPr/>
                    <a:lstStyle/>
                    <a:p>
                      <a:pPr>
                        <a:lnSpc>
                          <a:spcPct val="150000"/>
                        </a:lnSpc>
                        <a:spcBef>
                          <a:spcPts val="1200"/>
                        </a:spcBef>
                      </a:pPr>
                      <a:r>
                        <a:rPr lang="en-AU" sz="2800" dirty="0"/>
                        <a:t>Minimum</a:t>
                      </a:r>
                    </a:p>
                  </a:txBody>
                  <a:tcPr/>
                </a:tc>
                <a:tc>
                  <a:txBody>
                    <a:bodyPr/>
                    <a:lstStyle/>
                    <a:p>
                      <a:pPr>
                        <a:lnSpc>
                          <a:spcPct val="150000"/>
                        </a:lnSpc>
                        <a:spcBef>
                          <a:spcPts val="1200"/>
                        </a:spcBef>
                      </a:pPr>
                      <a:r>
                        <a:rPr lang="en-AU" sz="2800" dirty="0"/>
                        <a:t>6-10</a:t>
                      </a:r>
                    </a:p>
                  </a:txBody>
                  <a:tcPr/>
                </a:tc>
                <a:tc>
                  <a:txBody>
                    <a:bodyPr/>
                    <a:lstStyle/>
                    <a:p>
                      <a:pPr>
                        <a:lnSpc>
                          <a:spcPct val="150000"/>
                        </a:lnSpc>
                        <a:spcBef>
                          <a:spcPts val="1200"/>
                        </a:spcBef>
                      </a:pPr>
                      <a:r>
                        <a:rPr lang="en-AU" sz="2800" dirty="0"/>
                        <a:t>Raise one level (</a:t>
                      </a:r>
                      <a:r>
                        <a:rPr lang="en-AU" sz="2800" dirty="0" err="1"/>
                        <a:t>eg</a:t>
                      </a:r>
                      <a:r>
                        <a:rPr lang="en-AU" sz="2800" dirty="0"/>
                        <a:t> 2</a:t>
                      </a:r>
                      <a:r>
                        <a:rPr lang="en-AU" sz="2800" dirty="0">
                          <a:solidFill>
                            <a:srgbClr val="FF0000"/>
                          </a:solidFill>
                          <a:latin typeface="+mn-lt"/>
                          <a:cs typeface="Arial" panose="020B0604020202020204" pitchFamily="34" charset="0"/>
                        </a:rPr>
                        <a:t>♥</a:t>
                      </a:r>
                      <a:r>
                        <a:rPr lang="en-AU" sz="2800" dirty="0"/>
                        <a:t>)</a:t>
                      </a:r>
                    </a:p>
                  </a:txBody>
                  <a:tcPr/>
                </a:tc>
                <a:extLst>
                  <a:ext uri="{0D108BD9-81ED-4DB2-BD59-A6C34878D82A}">
                    <a16:rowId xmlns:a16="http://schemas.microsoft.com/office/drawing/2014/main" val="3305242579"/>
                  </a:ext>
                </a:extLst>
              </a:tr>
              <a:tr h="640070">
                <a:tc>
                  <a:txBody>
                    <a:bodyPr/>
                    <a:lstStyle/>
                    <a:p>
                      <a:pPr>
                        <a:lnSpc>
                          <a:spcPct val="150000"/>
                        </a:lnSpc>
                        <a:spcBef>
                          <a:spcPts val="1200"/>
                        </a:spcBef>
                      </a:pPr>
                      <a:r>
                        <a:rPr lang="en-AU" sz="2800" dirty="0"/>
                        <a:t>Invitational</a:t>
                      </a:r>
                    </a:p>
                  </a:txBody>
                  <a:tcPr/>
                </a:tc>
                <a:tc>
                  <a:txBody>
                    <a:bodyPr/>
                    <a:lstStyle/>
                    <a:p>
                      <a:pPr>
                        <a:lnSpc>
                          <a:spcPct val="150000"/>
                        </a:lnSpc>
                        <a:spcBef>
                          <a:spcPts val="1200"/>
                        </a:spcBef>
                      </a:pPr>
                      <a:r>
                        <a:rPr lang="en-AU" sz="2800" dirty="0"/>
                        <a:t>11-12</a:t>
                      </a:r>
                    </a:p>
                  </a:txBody>
                  <a:tcPr/>
                </a:tc>
                <a:tc>
                  <a:txBody>
                    <a:bodyPr/>
                    <a:lstStyle/>
                    <a:p>
                      <a:pPr>
                        <a:lnSpc>
                          <a:spcPct val="150000"/>
                        </a:lnSpc>
                        <a:spcBef>
                          <a:spcPts val="1200"/>
                        </a:spcBef>
                      </a:pPr>
                      <a:r>
                        <a:rPr lang="en-AU" sz="2800" dirty="0"/>
                        <a:t>Invite (</a:t>
                      </a:r>
                      <a:r>
                        <a:rPr lang="en-AU" sz="2800" dirty="0" err="1"/>
                        <a:t>eg</a:t>
                      </a:r>
                      <a:r>
                        <a:rPr lang="en-AU" sz="2800" dirty="0"/>
                        <a:t> 3</a:t>
                      </a:r>
                      <a:r>
                        <a:rPr lang="en-AU" sz="2800" dirty="0">
                          <a:solidFill>
                            <a:srgbClr val="FF0000"/>
                          </a:solidFill>
                          <a:latin typeface="+mn-lt"/>
                          <a:cs typeface="Arial" panose="020B0604020202020204" pitchFamily="34" charset="0"/>
                        </a:rPr>
                        <a:t>♥</a:t>
                      </a:r>
                      <a:r>
                        <a:rPr lang="en-AU" sz="2800" dirty="0"/>
                        <a:t>) and let partner decide.</a:t>
                      </a:r>
                    </a:p>
                  </a:txBody>
                  <a:tcPr/>
                </a:tc>
                <a:extLst>
                  <a:ext uri="{0D108BD9-81ED-4DB2-BD59-A6C34878D82A}">
                    <a16:rowId xmlns:a16="http://schemas.microsoft.com/office/drawing/2014/main" val="3020021203"/>
                  </a:ext>
                </a:extLst>
              </a:tr>
              <a:tr h="640070">
                <a:tc>
                  <a:txBody>
                    <a:bodyPr/>
                    <a:lstStyle/>
                    <a:p>
                      <a:pPr>
                        <a:lnSpc>
                          <a:spcPct val="150000"/>
                        </a:lnSpc>
                        <a:spcBef>
                          <a:spcPts val="1200"/>
                        </a:spcBef>
                      </a:pPr>
                      <a:r>
                        <a:rPr lang="en-AU" sz="2800" dirty="0"/>
                        <a:t>Maximum</a:t>
                      </a:r>
                    </a:p>
                  </a:txBody>
                  <a:tcPr/>
                </a:tc>
                <a:tc>
                  <a:txBody>
                    <a:bodyPr/>
                    <a:lstStyle/>
                    <a:p>
                      <a:pPr>
                        <a:lnSpc>
                          <a:spcPct val="150000"/>
                        </a:lnSpc>
                        <a:spcBef>
                          <a:spcPts val="1200"/>
                        </a:spcBef>
                      </a:pPr>
                      <a:r>
                        <a:rPr lang="en-AU" sz="2800" dirty="0"/>
                        <a:t>13+</a:t>
                      </a:r>
                    </a:p>
                  </a:txBody>
                  <a:tcPr/>
                </a:tc>
                <a:tc>
                  <a:txBody>
                    <a:bodyPr/>
                    <a:lstStyle/>
                    <a:p>
                      <a:pPr>
                        <a:lnSpc>
                          <a:spcPct val="150000"/>
                        </a:lnSpc>
                        <a:spcBef>
                          <a:spcPts val="1200"/>
                        </a:spcBef>
                      </a:pPr>
                      <a:r>
                        <a:rPr lang="en-AU" sz="2800" dirty="0"/>
                        <a:t>Bid Game (</a:t>
                      </a:r>
                      <a:r>
                        <a:rPr lang="en-AU" sz="2800" dirty="0" err="1"/>
                        <a:t>eg</a:t>
                      </a:r>
                      <a:r>
                        <a:rPr lang="en-AU" sz="2800" dirty="0"/>
                        <a:t> 4</a:t>
                      </a:r>
                      <a:r>
                        <a:rPr lang="en-AU" sz="2800" dirty="0">
                          <a:solidFill>
                            <a:srgbClr val="FF0000"/>
                          </a:solidFill>
                          <a:latin typeface="+mn-lt"/>
                          <a:cs typeface="Arial" panose="020B0604020202020204" pitchFamily="34" charset="0"/>
                        </a:rPr>
                        <a:t>♥</a:t>
                      </a:r>
                      <a:r>
                        <a:rPr lang="en-AU" sz="2800" dirty="0"/>
                        <a:t>)</a:t>
                      </a:r>
                    </a:p>
                  </a:txBody>
                  <a:tcPr/>
                </a:tc>
                <a:extLst>
                  <a:ext uri="{0D108BD9-81ED-4DB2-BD59-A6C34878D82A}">
                    <a16:rowId xmlns:a16="http://schemas.microsoft.com/office/drawing/2014/main" val="2780658"/>
                  </a:ext>
                </a:extLst>
              </a:tr>
            </a:tbl>
          </a:graphicData>
        </a:graphic>
      </p:graphicFrame>
      <p:graphicFrame>
        <p:nvGraphicFramePr>
          <p:cNvPr id="3" name="Table 2">
            <a:extLst>
              <a:ext uri="{FF2B5EF4-FFF2-40B4-BE49-F238E27FC236}">
                <a16:creationId xmlns:a16="http://schemas.microsoft.com/office/drawing/2014/main" id="{BC9F90BC-4EDA-8438-C6FC-87E1B5A22329}"/>
              </a:ext>
            </a:extLst>
          </p:cNvPr>
          <p:cNvGraphicFramePr>
            <a:graphicFrameLocks noGrp="1"/>
          </p:cNvGraphicFramePr>
          <p:nvPr>
            <p:extLst>
              <p:ext uri="{D42A27DB-BD31-4B8C-83A1-F6EECF244321}">
                <p14:modId xmlns:p14="http://schemas.microsoft.com/office/powerpoint/2010/main" val="1273182213"/>
              </p:ext>
            </p:extLst>
          </p:nvPr>
        </p:nvGraphicFramePr>
        <p:xfrm>
          <a:off x="5390568" y="4533367"/>
          <a:ext cx="5359492" cy="2133600"/>
        </p:xfrm>
        <a:graphic>
          <a:graphicData uri="http://schemas.openxmlformats.org/drawingml/2006/table">
            <a:tbl>
              <a:tblPr firstRow="1" bandRow="1">
                <a:tableStyleId>{5C22544A-7EE6-4342-B048-85BDC9FD1C3A}</a:tableStyleId>
              </a:tblPr>
              <a:tblGrid>
                <a:gridCol w="2589000">
                  <a:extLst>
                    <a:ext uri="{9D8B030D-6E8A-4147-A177-3AD203B41FA5}">
                      <a16:colId xmlns:a16="http://schemas.microsoft.com/office/drawing/2014/main" val="3354850754"/>
                    </a:ext>
                  </a:extLst>
                </a:gridCol>
                <a:gridCol w="2770492">
                  <a:extLst>
                    <a:ext uri="{9D8B030D-6E8A-4147-A177-3AD203B41FA5}">
                      <a16:colId xmlns:a16="http://schemas.microsoft.com/office/drawing/2014/main" val="3537582556"/>
                    </a:ext>
                  </a:extLst>
                </a:gridCol>
              </a:tblGrid>
              <a:tr h="0">
                <a:tc>
                  <a:txBody>
                    <a:bodyPr/>
                    <a:lstStyle/>
                    <a:p>
                      <a:r>
                        <a:rPr lang="en-AU" sz="3200" dirty="0"/>
                        <a:t>Strength</a:t>
                      </a:r>
                    </a:p>
                  </a:txBody>
                  <a:tcPr/>
                </a:tc>
                <a:tc>
                  <a:txBody>
                    <a:bodyPr/>
                    <a:lstStyle/>
                    <a:p>
                      <a:r>
                        <a:rPr lang="en-AU" sz="3200" dirty="0"/>
                        <a:t>Point range</a:t>
                      </a:r>
                    </a:p>
                  </a:txBody>
                  <a:tcPr/>
                </a:tc>
                <a:extLst>
                  <a:ext uri="{0D108BD9-81ED-4DB2-BD59-A6C34878D82A}">
                    <a16:rowId xmlns:a16="http://schemas.microsoft.com/office/drawing/2014/main" val="4180828440"/>
                  </a:ext>
                </a:extLst>
              </a:tr>
              <a:tr h="370840">
                <a:tc>
                  <a:txBody>
                    <a:bodyPr/>
                    <a:lstStyle/>
                    <a:p>
                      <a:r>
                        <a:rPr lang="en-AU" sz="2800" dirty="0"/>
                        <a:t>Minimum</a:t>
                      </a:r>
                    </a:p>
                  </a:txBody>
                  <a:tcPr/>
                </a:tc>
                <a:tc>
                  <a:txBody>
                    <a:bodyPr/>
                    <a:lstStyle/>
                    <a:p>
                      <a:r>
                        <a:rPr lang="en-AU" sz="2800" dirty="0"/>
                        <a:t>12-15</a:t>
                      </a:r>
                    </a:p>
                  </a:txBody>
                  <a:tcPr/>
                </a:tc>
                <a:extLst>
                  <a:ext uri="{0D108BD9-81ED-4DB2-BD59-A6C34878D82A}">
                    <a16:rowId xmlns:a16="http://schemas.microsoft.com/office/drawing/2014/main" val="3305242579"/>
                  </a:ext>
                </a:extLst>
              </a:tr>
              <a:tr h="370840">
                <a:tc>
                  <a:txBody>
                    <a:bodyPr/>
                    <a:lstStyle/>
                    <a:p>
                      <a:r>
                        <a:rPr lang="en-AU" sz="2800" dirty="0"/>
                        <a:t>Invitational</a:t>
                      </a:r>
                    </a:p>
                  </a:txBody>
                  <a:tcPr/>
                </a:tc>
                <a:tc>
                  <a:txBody>
                    <a:bodyPr/>
                    <a:lstStyle/>
                    <a:p>
                      <a:r>
                        <a:rPr lang="en-AU" sz="2800" dirty="0"/>
                        <a:t>16-18</a:t>
                      </a:r>
                    </a:p>
                  </a:txBody>
                  <a:tcPr/>
                </a:tc>
                <a:extLst>
                  <a:ext uri="{0D108BD9-81ED-4DB2-BD59-A6C34878D82A}">
                    <a16:rowId xmlns:a16="http://schemas.microsoft.com/office/drawing/2014/main" val="3020021203"/>
                  </a:ext>
                </a:extLst>
              </a:tr>
              <a:tr h="370840">
                <a:tc>
                  <a:txBody>
                    <a:bodyPr/>
                    <a:lstStyle/>
                    <a:p>
                      <a:r>
                        <a:rPr lang="en-AU" sz="2800" dirty="0"/>
                        <a:t>Maximum</a:t>
                      </a:r>
                    </a:p>
                  </a:txBody>
                  <a:tcPr/>
                </a:tc>
                <a:tc>
                  <a:txBody>
                    <a:bodyPr/>
                    <a:lstStyle/>
                    <a:p>
                      <a:r>
                        <a:rPr lang="en-AU" sz="2800" dirty="0"/>
                        <a:t>19+</a:t>
                      </a:r>
                    </a:p>
                  </a:txBody>
                  <a:tcPr/>
                </a:tc>
                <a:extLst>
                  <a:ext uri="{0D108BD9-81ED-4DB2-BD59-A6C34878D82A}">
                    <a16:rowId xmlns:a16="http://schemas.microsoft.com/office/drawing/2014/main" val="2780658"/>
                  </a:ext>
                </a:extLst>
              </a:tr>
            </a:tbl>
          </a:graphicData>
        </a:graphic>
      </p:graphicFrame>
      <p:sp>
        <p:nvSpPr>
          <p:cNvPr id="9" name="TextBox 8">
            <a:extLst>
              <a:ext uri="{FF2B5EF4-FFF2-40B4-BE49-F238E27FC236}">
                <a16:creationId xmlns:a16="http://schemas.microsoft.com/office/drawing/2014/main" id="{B2991FE7-E159-62ED-7F6F-B0810C85B84D}"/>
              </a:ext>
            </a:extLst>
          </p:cNvPr>
          <p:cNvSpPr txBox="1"/>
          <p:nvPr/>
        </p:nvSpPr>
        <p:spPr>
          <a:xfrm>
            <a:off x="89130" y="191033"/>
            <a:ext cx="9699639" cy="584775"/>
          </a:xfrm>
          <a:prstGeom prst="rect">
            <a:avLst/>
          </a:prstGeom>
          <a:noFill/>
        </p:spPr>
        <p:txBody>
          <a:bodyPr wrap="square" rtlCol="0">
            <a:spAutoFit/>
          </a:bodyPr>
          <a:lstStyle/>
          <a:p>
            <a:r>
              <a:rPr lang="en-AU" sz="3200" dirty="0"/>
              <a:t>Responder’s bids with fit </a:t>
            </a:r>
          </a:p>
        </p:txBody>
      </p:sp>
      <p:sp>
        <p:nvSpPr>
          <p:cNvPr id="10" name="TextBox 9">
            <a:extLst>
              <a:ext uri="{FF2B5EF4-FFF2-40B4-BE49-F238E27FC236}">
                <a16:creationId xmlns:a16="http://schemas.microsoft.com/office/drawing/2014/main" id="{B373BCFA-860F-C830-3DFA-791BF80697CA}"/>
              </a:ext>
            </a:extLst>
          </p:cNvPr>
          <p:cNvSpPr txBox="1"/>
          <p:nvPr/>
        </p:nvSpPr>
        <p:spPr>
          <a:xfrm>
            <a:off x="1019908" y="6082192"/>
            <a:ext cx="4194546" cy="584775"/>
          </a:xfrm>
          <a:prstGeom prst="rect">
            <a:avLst/>
          </a:prstGeom>
          <a:noFill/>
        </p:spPr>
        <p:txBody>
          <a:bodyPr wrap="none" rtlCol="0">
            <a:spAutoFit/>
          </a:bodyPr>
          <a:lstStyle/>
          <a:p>
            <a:r>
              <a:rPr lang="en-AU" sz="3200" dirty="0"/>
              <a:t>Opener’s Hand Strength</a:t>
            </a:r>
          </a:p>
        </p:txBody>
      </p:sp>
    </p:spTree>
    <p:extLst>
      <p:ext uri="{BB962C8B-B14F-4D97-AF65-F5344CB8AC3E}">
        <p14:creationId xmlns:p14="http://schemas.microsoft.com/office/powerpoint/2010/main" val="378522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B09DF8B8-C7E8-CD0D-A82E-F4ECD64807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D981E4-55EA-417D-9E8B-EA7CA98902BF}"/>
              </a:ext>
            </a:extLst>
          </p:cNvPr>
          <p:cNvPicPr>
            <a:picLocks noChangeAspect="1"/>
          </p:cNvPicPr>
          <p:nvPr/>
        </p:nvPicPr>
        <p:blipFill>
          <a:blip r:embed="rId3"/>
          <a:stretch>
            <a:fillRect/>
          </a:stretch>
        </p:blipFill>
        <p:spPr>
          <a:xfrm>
            <a:off x="11531758" y="1729592"/>
            <a:ext cx="449619" cy="3398815"/>
          </a:xfrm>
          <a:prstGeom prst="rect">
            <a:avLst/>
          </a:prstGeom>
        </p:spPr>
      </p:pic>
      <p:graphicFrame>
        <p:nvGraphicFramePr>
          <p:cNvPr id="6" name="Table 5">
            <a:extLst>
              <a:ext uri="{FF2B5EF4-FFF2-40B4-BE49-F238E27FC236}">
                <a16:creationId xmlns:a16="http://schemas.microsoft.com/office/drawing/2014/main" id="{D1B03340-5E88-98BD-4D7C-A36E9F527112}"/>
              </a:ext>
            </a:extLst>
          </p:cNvPr>
          <p:cNvGraphicFramePr>
            <a:graphicFrameLocks noGrp="1"/>
          </p:cNvGraphicFramePr>
          <p:nvPr>
            <p:extLst>
              <p:ext uri="{D42A27DB-BD31-4B8C-83A1-F6EECF244321}">
                <p14:modId xmlns:p14="http://schemas.microsoft.com/office/powerpoint/2010/main" val="1762821831"/>
              </p:ext>
            </p:extLst>
          </p:nvPr>
        </p:nvGraphicFramePr>
        <p:xfrm>
          <a:off x="210623" y="33575"/>
          <a:ext cx="11770754" cy="6790850"/>
        </p:xfrm>
        <a:graphic>
          <a:graphicData uri="http://schemas.openxmlformats.org/drawingml/2006/table">
            <a:tbl>
              <a:tblPr firstRow="1" bandRow="1">
                <a:tableStyleId>{93296810-A885-4BE3-A3E7-6D5BEEA58F35}</a:tableStyleId>
              </a:tblPr>
              <a:tblGrid>
                <a:gridCol w="6014330">
                  <a:extLst>
                    <a:ext uri="{9D8B030D-6E8A-4147-A177-3AD203B41FA5}">
                      <a16:colId xmlns:a16="http://schemas.microsoft.com/office/drawing/2014/main" val="3270384823"/>
                    </a:ext>
                  </a:extLst>
                </a:gridCol>
                <a:gridCol w="5756424">
                  <a:extLst>
                    <a:ext uri="{9D8B030D-6E8A-4147-A177-3AD203B41FA5}">
                      <a16:colId xmlns:a16="http://schemas.microsoft.com/office/drawing/2014/main" val="3974228865"/>
                    </a:ext>
                  </a:extLst>
                </a:gridCol>
              </a:tblGrid>
              <a:tr h="579870">
                <a:tc>
                  <a:txBody>
                    <a:bodyPr/>
                    <a:lstStyle/>
                    <a:p>
                      <a:r>
                        <a:rPr lang="en-AU" sz="3200" dirty="0"/>
                        <a:t>Good Points</a:t>
                      </a:r>
                    </a:p>
                  </a:txBody>
                  <a:tcPr>
                    <a:lnR w="381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AU" sz="3200" dirty="0"/>
                        <a:t>Bad Points</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182663580"/>
                  </a:ext>
                </a:extLst>
              </a:tr>
              <a:tr h="579870">
                <a:tc>
                  <a:txBody>
                    <a:bodyPr/>
                    <a:lstStyle/>
                    <a:p>
                      <a:r>
                        <a:rPr lang="en-AU" sz="2800" dirty="0"/>
                        <a:t>Most of your </a:t>
                      </a:r>
                      <a:r>
                        <a:rPr lang="en-AU" sz="2800" b="1" dirty="0"/>
                        <a:t>Honours in your team’s suit</a:t>
                      </a:r>
                      <a:r>
                        <a:rPr lang="en-AU" sz="2800" dirty="0"/>
                        <a:t>(s)</a:t>
                      </a:r>
                    </a:p>
                  </a:txBody>
                  <a:tcPr>
                    <a:lnR w="38100" cap="flat" cmpd="sng" algn="ctr">
                      <a:solidFill>
                        <a:srgbClr val="92D050"/>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t>Honours in </a:t>
                      </a:r>
                      <a:r>
                        <a:rPr lang="en-AU" sz="2800" b="1" dirty="0"/>
                        <a:t>opponents’</a:t>
                      </a:r>
                      <a:r>
                        <a:rPr lang="en-AU" sz="2800" dirty="0"/>
                        <a:t> suits</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3484368123"/>
                  </a:ext>
                </a:extLst>
              </a:tr>
              <a:tr h="1000870">
                <a:tc>
                  <a:txBody>
                    <a:bodyPr/>
                    <a:lstStyle/>
                    <a:p>
                      <a:r>
                        <a:rPr lang="en-AU" sz="2800" dirty="0"/>
                        <a:t>Royals work better together (! Harry).  You want your </a:t>
                      </a:r>
                      <a:r>
                        <a:rPr lang="en-AU" sz="2800" b="1" dirty="0"/>
                        <a:t>honours clustered</a:t>
                      </a:r>
                    </a:p>
                  </a:txBody>
                  <a:tcPr>
                    <a:lnR w="38100" cap="flat" cmpd="sng" algn="ctr">
                      <a:solidFill>
                        <a:srgbClr val="92D050"/>
                      </a:solidFill>
                      <a:prstDash val="solid"/>
                      <a:round/>
                      <a:headEnd type="none" w="med" len="med"/>
                      <a:tailEnd type="none" w="med" len="med"/>
                    </a:lnR>
                  </a:tcPr>
                </a:tc>
                <a:tc>
                  <a:txBody>
                    <a:bodyPr/>
                    <a:lstStyle/>
                    <a:p>
                      <a:r>
                        <a:rPr lang="en-AU" sz="2800" dirty="0"/>
                        <a:t>Honours isolated across all suits</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1898138441"/>
                  </a:ext>
                </a:extLst>
              </a:tr>
              <a:tr h="579870">
                <a:tc>
                  <a:txBody>
                    <a:bodyPr/>
                    <a:lstStyle/>
                    <a:p>
                      <a:r>
                        <a:rPr lang="en-AU" sz="2800" b="1" dirty="0"/>
                        <a:t>Length</a:t>
                      </a:r>
                      <a:r>
                        <a:rPr lang="en-AU" sz="2800" dirty="0"/>
                        <a:t> in a suit (5+)</a:t>
                      </a:r>
                    </a:p>
                  </a:txBody>
                  <a:tcPr>
                    <a:lnR w="38100" cap="flat" cmpd="sng" algn="ctr">
                      <a:solidFill>
                        <a:srgbClr val="92D050"/>
                      </a:solidFill>
                      <a:prstDash val="solid"/>
                      <a:round/>
                      <a:headEnd type="none" w="med" len="med"/>
                      <a:tailEnd type="none" w="med" len="med"/>
                    </a:lnR>
                  </a:tcPr>
                </a:tc>
                <a:tc>
                  <a:txBody>
                    <a:bodyPr/>
                    <a:lstStyle/>
                    <a:p>
                      <a:r>
                        <a:rPr lang="en-AU" sz="2800" dirty="0"/>
                        <a:t>Flat hand (</a:t>
                      </a:r>
                      <a:r>
                        <a:rPr lang="en-AU" sz="2800" dirty="0" err="1"/>
                        <a:t>eg</a:t>
                      </a:r>
                      <a:r>
                        <a:rPr lang="en-AU" sz="2800" dirty="0"/>
                        <a:t> 4333)</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210390938"/>
                  </a:ext>
                </a:extLst>
              </a:tr>
              <a:tr h="579870">
                <a:tc>
                  <a:txBody>
                    <a:bodyPr/>
                    <a:lstStyle/>
                    <a:p>
                      <a:r>
                        <a:rPr lang="en-AU" sz="2800" b="1" dirty="0"/>
                        <a:t>Good pips</a:t>
                      </a:r>
                      <a:r>
                        <a:rPr lang="en-AU" sz="2800" dirty="0"/>
                        <a:t>: 10s, 9s and 8s</a:t>
                      </a:r>
                    </a:p>
                  </a:txBody>
                  <a:tcPr>
                    <a:lnR w="38100" cap="flat" cmpd="sng" algn="ctr">
                      <a:solidFill>
                        <a:srgbClr val="92D050"/>
                      </a:solidFill>
                      <a:prstDash val="solid"/>
                      <a:round/>
                      <a:headEnd type="none" w="med" len="med"/>
                      <a:tailEnd type="none" w="med" len="med"/>
                    </a:lnR>
                  </a:tcPr>
                </a:tc>
                <a:tc>
                  <a:txBody>
                    <a:bodyPr/>
                    <a:lstStyle/>
                    <a:p>
                      <a:r>
                        <a:rPr lang="en-AU" sz="2800" dirty="0"/>
                        <a:t>Bad pips: 2s, 3s, 4s, 5s etc</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3284250452"/>
                  </a:ext>
                </a:extLst>
              </a:tr>
              <a:tr h="579870">
                <a:tc>
                  <a:txBody>
                    <a:bodyPr/>
                    <a:lstStyle/>
                    <a:p>
                      <a:r>
                        <a:rPr lang="en-AU" sz="2800" b="1" dirty="0"/>
                        <a:t>Sequences</a:t>
                      </a:r>
                      <a:r>
                        <a:rPr lang="en-AU" sz="2800" dirty="0"/>
                        <a:t> (Q J 10 8)</a:t>
                      </a:r>
                    </a:p>
                  </a:txBody>
                  <a:tcPr>
                    <a:lnR w="38100" cap="flat" cmpd="sng" algn="ctr">
                      <a:solidFill>
                        <a:srgbClr val="92D050"/>
                      </a:solidFill>
                      <a:prstDash val="solid"/>
                      <a:round/>
                      <a:headEnd type="none" w="med" len="med"/>
                      <a:tailEnd type="none" w="med" len="med"/>
                    </a:lnR>
                  </a:tcPr>
                </a:tc>
                <a:tc>
                  <a:txBody>
                    <a:bodyPr/>
                    <a:lstStyle/>
                    <a:p>
                      <a:r>
                        <a:rPr lang="en-AU" sz="2800" dirty="0"/>
                        <a:t>Broken suits (K 7 5 2)</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2862599514"/>
                  </a:ext>
                </a:extLst>
              </a:tr>
              <a:tr h="579870">
                <a:tc>
                  <a:txBody>
                    <a:bodyPr/>
                    <a:lstStyle/>
                    <a:p>
                      <a:endParaRPr lang="en-AU" sz="2800" dirty="0"/>
                    </a:p>
                  </a:txBody>
                  <a:tcPr>
                    <a:lnR w="38100" cap="flat" cmpd="sng" algn="ctr">
                      <a:solidFill>
                        <a:srgbClr val="92D050"/>
                      </a:solidFill>
                      <a:prstDash val="solid"/>
                      <a:round/>
                      <a:headEnd type="none" w="med" len="med"/>
                      <a:tailEnd type="none" w="med" len="med"/>
                    </a:lnR>
                  </a:tcPr>
                </a:tc>
                <a:tc>
                  <a:txBody>
                    <a:bodyPr/>
                    <a:lstStyle/>
                    <a:p>
                      <a:r>
                        <a:rPr lang="en-AU" sz="2800" dirty="0"/>
                        <a:t>Unsupported honours (</a:t>
                      </a:r>
                      <a:r>
                        <a:rPr lang="en-AU" sz="2800" dirty="0" err="1"/>
                        <a:t>eg</a:t>
                      </a:r>
                      <a:r>
                        <a:rPr lang="en-AU" sz="2800" dirty="0"/>
                        <a:t> singleton queen)</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1031434171"/>
                  </a:ext>
                </a:extLst>
              </a:tr>
              <a:tr h="579870">
                <a:tc>
                  <a:txBody>
                    <a:bodyPr/>
                    <a:lstStyle/>
                    <a:p>
                      <a:r>
                        <a:rPr lang="en-AU" sz="2800" dirty="0"/>
                        <a:t>Honours in </a:t>
                      </a:r>
                      <a:r>
                        <a:rPr lang="en-AU" sz="2800" b="1" dirty="0"/>
                        <a:t>unbid suits </a:t>
                      </a:r>
                      <a:r>
                        <a:rPr lang="en-AU" sz="2800" dirty="0"/>
                        <a:t>are better than ..</a:t>
                      </a:r>
                    </a:p>
                  </a:txBody>
                  <a:tcPr>
                    <a:lnR w="38100" cap="flat" cmpd="sng" algn="ctr">
                      <a:solidFill>
                        <a:srgbClr val="92D050"/>
                      </a:solidFill>
                      <a:prstDash val="solid"/>
                      <a:round/>
                      <a:headEnd type="none" w="med" len="med"/>
                      <a:tailEnd type="none" w="med" len="med"/>
                    </a:lnR>
                  </a:tcPr>
                </a:tc>
                <a:tc>
                  <a:txBody>
                    <a:bodyPr/>
                    <a:lstStyle/>
                    <a:p>
                      <a:r>
                        <a:rPr lang="en-AU" sz="2800" dirty="0"/>
                        <a:t>Honours in opponents’ suits</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1736977994"/>
                  </a:ext>
                </a:extLst>
              </a:tr>
              <a:tr h="1000870">
                <a:tc>
                  <a:txBody>
                    <a:bodyPr/>
                    <a:lstStyle/>
                    <a:p>
                      <a:r>
                        <a:rPr lang="en-AU" sz="2800" dirty="0"/>
                        <a:t>Honours in </a:t>
                      </a:r>
                      <a:r>
                        <a:rPr lang="en-AU" sz="2800" b="1" dirty="0"/>
                        <a:t>right hand opponents (RHO) suit</a:t>
                      </a:r>
                      <a:r>
                        <a:rPr lang="en-AU" sz="2800" dirty="0"/>
                        <a:t> are better than …</a:t>
                      </a:r>
                    </a:p>
                  </a:txBody>
                  <a:tcPr>
                    <a:lnR w="38100" cap="flat" cmpd="sng" algn="ctr">
                      <a:solidFill>
                        <a:srgbClr val="92D050"/>
                      </a:solidFill>
                      <a:prstDash val="solid"/>
                      <a:round/>
                      <a:headEnd type="none" w="med" len="med"/>
                      <a:tailEnd type="none" w="med" len="med"/>
                    </a:lnR>
                  </a:tcPr>
                </a:tc>
                <a:tc>
                  <a:txBody>
                    <a:bodyPr/>
                    <a:lstStyle/>
                    <a:p>
                      <a:r>
                        <a:rPr lang="en-AU" sz="2800" dirty="0"/>
                        <a:t>Honours in left hand opponents (LHO) suit</a:t>
                      </a:r>
                    </a:p>
                  </a:txBody>
                  <a:tcPr>
                    <a:lnL w="38100" cap="flat" cmpd="sng" algn="ctr">
                      <a:solidFill>
                        <a:srgbClr val="92D050"/>
                      </a:solidFill>
                      <a:prstDash val="solid"/>
                      <a:round/>
                      <a:headEnd type="none" w="med" len="med"/>
                      <a:tailEnd type="none" w="med" len="med"/>
                    </a:lnL>
                  </a:tcPr>
                </a:tc>
                <a:extLst>
                  <a:ext uri="{0D108BD9-81ED-4DB2-BD59-A6C34878D82A}">
                    <a16:rowId xmlns:a16="http://schemas.microsoft.com/office/drawing/2014/main" val="1423066710"/>
                  </a:ext>
                </a:extLst>
              </a:tr>
            </a:tbl>
          </a:graphicData>
        </a:graphic>
      </p:graphicFrame>
    </p:spTree>
    <p:extLst>
      <p:ext uri="{BB962C8B-B14F-4D97-AF65-F5344CB8AC3E}">
        <p14:creationId xmlns:p14="http://schemas.microsoft.com/office/powerpoint/2010/main" val="141774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F32AFB40-A724-FA29-595C-3138708AE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5AEE2-7CAB-C172-8BEE-7E89B3BC7874}"/>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1:  Additional Resources</a:t>
            </a:r>
            <a:endParaRPr lang="en-AU" sz="2800" dirty="0"/>
          </a:p>
        </p:txBody>
      </p:sp>
      <p:pic>
        <p:nvPicPr>
          <p:cNvPr id="4" name="Picture 3">
            <a:extLst>
              <a:ext uri="{FF2B5EF4-FFF2-40B4-BE49-F238E27FC236}">
                <a16:creationId xmlns:a16="http://schemas.microsoft.com/office/drawing/2014/main" id="{B327AAA3-AF78-4976-3641-E77220130D6B}"/>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3" name="TextBox 2">
            <a:extLst>
              <a:ext uri="{FF2B5EF4-FFF2-40B4-BE49-F238E27FC236}">
                <a16:creationId xmlns:a16="http://schemas.microsoft.com/office/drawing/2014/main" id="{FB1E8F68-B9B6-2CB7-2AF8-2493861C054F}"/>
              </a:ext>
            </a:extLst>
          </p:cNvPr>
          <p:cNvSpPr txBox="1"/>
          <p:nvPr/>
        </p:nvSpPr>
        <p:spPr>
          <a:xfrm>
            <a:off x="1088486" y="1257886"/>
            <a:ext cx="9954651" cy="4801314"/>
          </a:xfrm>
          <a:prstGeom prst="rect">
            <a:avLst/>
          </a:prstGeom>
          <a:noFill/>
        </p:spPr>
        <p:txBody>
          <a:bodyPr wrap="square" rtlCol="0">
            <a:spAutoFit/>
          </a:bodyPr>
          <a:lstStyle/>
          <a:p>
            <a:pPr marL="342900" indent="-342900">
              <a:buFont typeface="+mj-lt"/>
              <a:buAutoNum type="arabicPeriod" startAt="14"/>
            </a:pPr>
            <a:r>
              <a:rPr lang="en-AU" dirty="0"/>
              <a:t>Any questions before we proceed ?</a:t>
            </a:r>
          </a:p>
          <a:p>
            <a:pPr marL="342900" indent="-342900">
              <a:buAutoNum type="arabicPeriod" startAt="14"/>
            </a:pPr>
            <a:r>
              <a:rPr lang="en-AU" dirty="0"/>
              <a:t>Trumps – what are they, how many do you want ?</a:t>
            </a:r>
          </a:p>
          <a:p>
            <a:pPr lvl="1"/>
            <a:r>
              <a:rPr lang="en-AU" dirty="0"/>
              <a:t>- 13 cards in each suit. Seven for a majority, but eight is much more desirable</a:t>
            </a:r>
          </a:p>
          <a:p>
            <a:pPr marL="342900" indent="-342900">
              <a:buAutoNum type="arabicPeriod" startAt="14"/>
            </a:pPr>
            <a:r>
              <a:rPr lang="en-AU" dirty="0"/>
              <a:t>What to lead ?</a:t>
            </a:r>
          </a:p>
          <a:p>
            <a:pPr marL="285750" indent="-285750">
              <a:buFont typeface="Arial" panose="020B0604020202020204" pitchFamily="34" charset="0"/>
              <a:buChar char="•"/>
            </a:pPr>
            <a:r>
              <a:rPr lang="en-AU" dirty="0"/>
              <a:t>NT: top of sequence; low from a long suit with honour; partners bid suit</a:t>
            </a:r>
          </a:p>
          <a:p>
            <a:pPr marL="285750" indent="-285750">
              <a:buFont typeface="Arial" panose="020B0604020202020204" pitchFamily="34" charset="0"/>
              <a:buChar char="•"/>
            </a:pPr>
            <a:r>
              <a:rPr lang="en-AU" dirty="0"/>
              <a:t>T: non-trump singleton; top of sequence; partners suit; low from a long suit with honour</a:t>
            </a:r>
          </a:p>
          <a:p>
            <a:endParaRPr lang="en-AU" dirty="0"/>
          </a:p>
          <a:p>
            <a:r>
              <a:rPr lang="en-AU" dirty="0"/>
              <a:t>Any questions ?</a:t>
            </a:r>
          </a:p>
          <a:p>
            <a:r>
              <a:rPr lang="en-AU" dirty="0"/>
              <a:t>Lets play some practice hands</a:t>
            </a:r>
          </a:p>
          <a:p>
            <a:endParaRPr lang="en-AU" dirty="0"/>
          </a:p>
          <a:p>
            <a:r>
              <a:rPr lang="en-AU" dirty="0"/>
              <a:t>Additional Resources</a:t>
            </a:r>
          </a:p>
          <a:p>
            <a:pPr marL="285750" indent="-285750">
              <a:buFont typeface="Arial" panose="020B0604020202020204" pitchFamily="34" charset="0"/>
              <a:buChar char="•"/>
            </a:pPr>
            <a:r>
              <a:rPr lang="en-AU" dirty="0"/>
              <a:t>Introduction to Bridge – Chapter 1</a:t>
            </a:r>
          </a:p>
          <a:p>
            <a:pPr marL="285750" indent="-285750">
              <a:buFont typeface="Arial" panose="020B0604020202020204" pitchFamily="34" charset="0"/>
              <a:buChar char="•"/>
            </a:pPr>
            <a:r>
              <a:rPr lang="en-AU" dirty="0"/>
              <a:t>Declarer Play: Solitaire </a:t>
            </a:r>
            <a:r>
              <a:rPr lang="en-AU" dirty="0" err="1"/>
              <a:t>minibridge</a:t>
            </a:r>
            <a:r>
              <a:rPr lang="en-AU" dirty="0"/>
              <a:t>: </a:t>
            </a:r>
            <a:r>
              <a:rPr lang="en-AU" dirty="0">
                <a:hlinkClick r:id="rId4"/>
              </a:rPr>
              <a:t>https://www.acbl.org/minibridge/</a:t>
            </a:r>
            <a:endParaRPr lang="en-AU" dirty="0"/>
          </a:p>
          <a:p>
            <a:pPr marL="285750" indent="-285750">
              <a:buFont typeface="Arial" panose="020B0604020202020204" pitchFamily="34" charset="0"/>
              <a:buChar char="•"/>
            </a:pPr>
            <a:r>
              <a:rPr lang="en-AU" dirty="0"/>
              <a:t>Opening Leads: </a:t>
            </a:r>
            <a:r>
              <a:rPr lang="en-AU" dirty="0">
                <a:hlinkClick r:id="rId5"/>
              </a:rPr>
              <a:t>https://kwbridge.com/leads.htm </a:t>
            </a:r>
            <a:endParaRPr lang="en-AU" dirty="0"/>
          </a:p>
          <a:p>
            <a:pPr marL="285750" indent="-285750">
              <a:buFont typeface="Arial" panose="020B0604020202020204" pitchFamily="34" charset="0"/>
              <a:buChar char="•"/>
            </a:pPr>
            <a:r>
              <a:rPr lang="en-AU" dirty="0"/>
              <a:t>Peter Hollands Learn to play bridge: </a:t>
            </a:r>
            <a:r>
              <a:rPr lang="en-AU" dirty="0">
                <a:hlinkClick r:id="rId6"/>
              </a:rPr>
              <a:t>https://youtube.com/watch?v=idqlZoL5NKI</a:t>
            </a:r>
            <a:endParaRPr lang="en-AU" dirty="0"/>
          </a:p>
          <a:p>
            <a:pPr marL="285750" indent="-285750">
              <a:buFont typeface="Arial" panose="020B0604020202020204" pitchFamily="34" charset="0"/>
              <a:buChar char="•"/>
            </a:pPr>
            <a:r>
              <a:rPr lang="en-AU" dirty="0"/>
              <a:t>Card Play: The Principles of Card Play by Paul Marston – in library</a:t>
            </a:r>
          </a:p>
          <a:p>
            <a:pPr marL="285750" indent="-285750">
              <a:buFont typeface="Arial" panose="020B0604020202020204" pitchFamily="34" charset="0"/>
              <a:buChar char="•"/>
            </a:pPr>
            <a:r>
              <a:rPr lang="en-AU" dirty="0"/>
              <a:t>More Advanced Declarer Play: BBO Bridge Master: </a:t>
            </a:r>
            <a:r>
              <a:rPr lang="en-AU" dirty="0">
                <a:hlinkClick r:id="rId7"/>
              </a:rPr>
              <a:t>https://www.bridgebase.com/v3/?bridgemaster</a:t>
            </a:r>
            <a:endParaRPr lang="en-AU" dirty="0"/>
          </a:p>
        </p:txBody>
      </p:sp>
      <p:sp>
        <p:nvSpPr>
          <p:cNvPr id="5" name="TextBox 4">
            <a:extLst>
              <a:ext uri="{FF2B5EF4-FFF2-40B4-BE49-F238E27FC236}">
                <a16:creationId xmlns:a16="http://schemas.microsoft.com/office/drawing/2014/main" id="{CCF01B5D-BCCA-E68C-3AA6-190B142A087B}"/>
              </a:ext>
            </a:extLst>
          </p:cNvPr>
          <p:cNvSpPr txBox="1"/>
          <p:nvPr/>
        </p:nvSpPr>
        <p:spPr>
          <a:xfrm>
            <a:off x="-225" y="6488668"/>
            <a:ext cx="2551276" cy="369332"/>
          </a:xfrm>
          <a:prstGeom prst="rect">
            <a:avLst/>
          </a:prstGeom>
          <a:noFill/>
        </p:spPr>
        <p:txBody>
          <a:bodyPr wrap="none" rtlCol="0">
            <a:spAutoFit/>
          </a:bodyPr>
          <a:lstStyle/>
          <a:p>
            <a:r>
              <a:rPr lang="en-AU" dirty="0"/>
              <a:t>Concepts: Opening Leads</a:t>
            </a:r>
          </a:p>
        </p:txBody>
      </p:sp>
    </p:spTree>
    <p:extLst>
      <p:ext uri="{BB962C8B-B14F-4D97-AF65-F5344CB8AC3E}">
        <p14:creationId xmlns:p14="http://schemas.microsoft.com/office/powerpoint/2010/main" val="112878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0"/>
                <a:lumMod val="59000"/>
                <a:lumOff val="41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C40970D1-C13E-C3EB-93FD-9DD473AB0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4DE1F-3DEC-9C01-5DCE-EA0C677E1202}"/>
              </a:ext>
            </a:extLst>
          </p:cNvPr>
          <p:cNvSpPr>
            <a:spLocks noGrp="1"/>
          </p:cNvSpPr>
          <p:nvPr>
            <p:ph type="title"/>
          </p:nvPr>
        </p:nvSpPr>
        <p:spPr>
          <a:xfrm>
            <a:off x="-2" y="0"/>
            <a:ext cx="12192001" cy="769620"/>
          </a:xfrm>
        </p:spPr>
        <p:txBody>
          <a:bodyPr>
            <a:normAutofit/>
          </a:bodyPr>
          <a:lstStyle/>
          <a:p>
            <a:r>
              <a:rPr lang="en-AU" sz="4000" dirty="0"/>
              <a:t>MBC Introduction to Bridge </a:t>
            </a:r>
            <a:r>
              <a:rPr lang="en-AU" dirty="0"/>
              <a:t>– </a:t>
            </a:r>
            <a:r>
              <a:rPr lang="en-AU" sz="2700" dirty="0"/>
              <a:t>Week 1 Review</a:t>
            </a:r>
            <a:endParaRPr lang="en-AU" sz="2800" dirty="0"/>
          </a:p>
        </p:txBody>
      </p:sp>
      <p:pic>
        <p:nvPicPr>
          <p:cNvPr id="4" name="Picture 3">
            <a:extLst>
              <a:ext uri="{FF2B5EF4-FFF2-40B4-BE49-F238E27FC236}">
                <a16:creationId xmlns:a16="http://schemas.microsoft.com/office/drawing/2014/main" id="{223555AF-4E8F-8330-C442-50CD3D68A9A6}"/>
              </a:ext>
            </a:extLst>
          </p:cNvPr>
          <p:cNvPicPr>
            <a:picLocks noChangeAspect="1"/>
          </p:cNvPicPr>
          <p:nvPr/>
        </p:nvPicPr>
        <p:blipFill>
          <a:blip r:embed="rId3"/>
          <a:stretch>
            <a:fillRect/>
          </a:stretch>
        </p:blipFill>
        <p:spPr>
          <a:xfrm>
            <a:off x="11613206" y="1729592"/>
            <a:ext cx="449619" cy="3398815"/>
          </a:xfrm>
          <a:prstGeom prst="rect">
            <a:avLst/>
          </a:prstGeom>
        </p:spPr>
      </p:pic>
      <p:sp>
        <p:nvSpPr>
          <p:cNvPr id="5" name="TextBox 4">
            <a:extLst>
              <a:ext uri="{FF2B5EF4-FFF2-40B4-BE49-F238E27FC236}">
                <a16:creationId xmlns:a16="http://schemas.microsoft.com/office/drawing/2014/main" id="{1A743774-8DAD-F29D-F173-5B23555B7F14}"/>
              </a:ext>
            </a:extLst>
          </p:cNvPr>
          <p:cNvSpPr txBox="1"/>
          <p:nvPr/>
        </p:nvSpPr>
        <p:spPr>
          <a:xfrm>
            <a:off x="-225" y="6488668"/>
            <a:ext cx="1114985" cy="369332"/>
          </a:xfrm>
          <a:prstGeom prst="rect">
            <a:avLst/>
          </a:prstGeom>
          <a:noFill/>
        </p:spPr>
        <p:txBody>
          <a:bodyPr wrap="none" rtlCol="0">
            <a:spAutoFit/>
          </a:bodyPr>
          <a:lstStyle/>
          <a:p>
            <a:r>
              <a:rPr lang="en-AU" dirty="0"/>
              <a:t>Concepts:</a:t>
            </a:r>
          </a:p>
        </p:txBody>
      </p:sp>
      <p:graphicFrame>
        <p:nvGraphicFramePr>
          <p:cNvPr id="6" name="Table 5">
            <a:extLst>
              <a:ext uri="{FF2B5EF4-FFF2-40B4-BE49-F238E27FC236}">
                <a16:creationId xmlns:a16="http://schemas.microsoft.com/office/drawing/2014/main" id="{21190406-9B97-7885-730F-6B6F337993EF}"/>
              </a:ext>
            </a:extLst>
          </p:cNvPr>
          <p:cNvGraphicFramePr>
            <a:graphicFrameLocks noGrp="1"/>
          </p:cNvGraphicFramePr>
          <p:nvPr>
            <p:extLst>
              <p:ext uri="{D42A27DB-BD31-4B8C-83A1-F6EECF244321}">
                <p14:modId xmlns:p14="http://schemas.microsoft.com/office/powerpoint/2010/main" val="2934892880"/>
              </p:ext>
            </p:extLst>
          </p:nvPr>
        </p:nvGraphicFramePr>
        <p:xfrm>
          <a:off x="1191489" y="1119992"/>
          <a:ext cx="9809018" cy="3459230"/>
        </p:xfrm>
        <a:graphic>
          <a:graphicData uri="http://schemas.openxmlformats.org/drawingml/2006/table">
            <a:tbl>
              <a:tblPr firstRow="1" bandRow="1">
                <a:tableStyleId>{5C22544A-7EE6-4342-B048-85BDC9FD1C3A}</a:tableStyleId>
              </a:tblPr>
              <a:tblGrid>
                <a:gridCol w="1683791">
                  <a:extLst>
                    <a:ext uri="{9D8B030D-6E8A-4147-A177-3AD203B41FA5}">
                      <a16:colId xmlns:a16="http://schemas.microsoft.com/office/drawing/2014/main" val="137227163"/>
                    </a:ext>
                  </a:extLst>
                </a:gridCol>
                <a:gridCol w="3434080">
                  <a:extLst>
                    <a:ext uri="{9D8B030D-6E8A-4147-A177-3AD203B41FA5}">
                      <a16:colId xmlns:a16="http://schemas.microsoft.com/office/drawing/2014/main" val="1131472717"/>
                    </a:ext>
                  </a:extLst>
                </a:gridCol>
                <a:gridCol w="1950195">
                  <a:extLst>
                    <a:ext uri="{9D8B030D-6E8A-4147-A177-3AD203B41FA5}">
                      <a16:colId xmlns:a16="http://schemas.microsoft.com/office/drawing/2014/main" val="1001911906"/>
                    </a:ext>
                  </a:extLst>
                </a:gridCol>
                <a:gridCol w="2740952">
                  <a:extLst>
                    <a:ext uri="{9D8B030D-6E8A-4147-A177-3AD203B41FA5}">
                      <a16:colId xmlns:a16="http://schemas.microsoft.com/office/drawing/2014/main" val="1491538840"/>
                    </a:ext>
                  </a:extLst>
                </a:gridCol>
              </a:tblGrid>
              <a:tr h="380750">
                <a:tc>
                  <a:txBody>
                    <a:bodyPr/>
                    <a:lstStyle/>
                    <a:p>
                      <a:r>
                        <a:rPr lang="en-AU" dirty="0"/>
                        <a:t>Concept</a:t>
                      </a:r>
                    </a:p>
                  </a:txBody>
                  <a:tcPr/>
                </a:tc>
                <a:tc>
                  <a:txBody>
                    <a:bodyPr/>
                    <a:lstStyle/>
                    <a:p>
                      <a:r>
                        <a:rPr lang="en-AU" dirty="0"/>
                        <a:t>Comment</a:t>
                      </a:r>
                    </a:p>
                  </a:txBody>
                  <a:tcPr/>
                </a:tc>
                <a:tc>
                  <a:txBody>
                    <a:bodyPr/>
                    <a:lstStyle/>
                    <a:p>
                      <a:r>
                        <a:rPr lang="en-AU" dirty="0"/>
                        <a:t>Concept</a:t>
                      </a:r>
                    </a:p>
                  </a:txBody>
                  <a:tcPr/>
                </a:tc>
                <a:tc>
                  <a:txBody>
                    <a:bodyPr/>
                    <a:lstStyle/>
                    <a:p>
                      <a:r>
                        <a:rPr lang="en-AU" dirty="0"/>
                        <a:t>Comment</a:t>
                      </a:r>
                    </a:p>
                  </a:txBody>
                  <a:tcPr/>
                </a:tc>
                <a:extLst>
                  <a:ext uri="{0D108BD9-81ED-4DB2-BD59-A6C34878D82A}">
                    <a16:rowId xmlns:a16="http://schemas.microsoft.com/office/drawing/2014/main" val="3523849615"/>
                  </a:ext>
                </a:extLst>
              </a:tr>
              <a:tr h="380750">
                <a:tc>
                  <a:txBody>
                    <a:bodyPr/>
                    <a:lstStyle/>
                    <a:p>
                      <a:r>
                        <a:rPr lang="en-AU" sz="2000" dirty="0"/>
                        <a:t>System</a:t>
                      </a:r>
                    </a:p>
                  </a:txBody>
                  <a:tcPr/>
                </a:tc>
                <a:tc>
                  <a:txBody>
                    <a:bodyPr/>
                    <a:lstStyle/>
                    <a:p>
                      <a:r>
                        <a:rPr lang="en-AU" sz="2000" dirty="0"/>
                        <a:t>Standard five card major</a:t>
                      </a:r>
                    </a:p>
                  </a:txBody>
                  <a:tcPr/>
                </a:tc>
                <a:tc>
                  <a:txBody>
                    <a:bodyPr/>
                    <a:lstStyle/>
                    <a:p>
                      <a:r>
                        <a:rPr lang="en-AU" sz="2000" dirty="0"/>
                        <a:t>Dummy</a:t>
                      </a:r>
                    </a:p>
                  </a:txBody>
                  <a:tcPr/>
                </a:tc>
                <a:tc>
                  <a:txBody>
                    <a:bodyPr/>
                    <a:lstStyle/>
                    <a:p>
                      <a:r>
                        <a:rPr lang="en-AU" sz="2000" dirty="0"/>
                        <a:t>Declarers partner no play</a:t>
                      </a:r>
                    </a:p>
                  </a:txBody>
                  <a:tcPr/>
                </a:tc>
                <a:extLst>
                  <a:ext uri="{0D108BD9-81ED-4DB2-BD59-A6C34878D82A}">
                    <a16:rowId xmlns:a16="http://schemas.microsoft.com/office/drawing/2014/main" val="3495950867"/>
                  </a:ext>
                </a:extLst>
              </a:tr>
              <a:tr h="380750">
                <a:tc>
                  <a:txBody>
                    <a:bodyPr/>
                    <a:lstStyle/>
                    <a:p>
                      <a:r>
                        <a:rPr lang="en-AU" sz="2000" dirty="0"/>
                        <a:t>Suit order</a:t>
                      </a:r>
                    </a:p>
                  </a:txBody>
                  <a:tcPr/>
                </a:tc>
                <a:tc>
                  <a:txBody>
                    <a:bodyPr/>
                    <a:lstStyle/>
                    <a:p>
                      <a:r>
                        <a:rPr lang="en-AU" sz="2000" dirty="0"/>
                        <a:t>Bidding: NT &gt; S &gt; H &gt; D &gt; C. </a:t>
                      </a:r>
                    </a:p>
                  </a:txBody>
                  <a:tcPr/>
                </a:tc>
                <a:tc>
                  <a:txBody>
                    <a:bodyPr/>
                    <a:lstStyle/>
                    <a:p>
                      <a:r>
                        <a:rPr lang="en-AU" sz="2000" dirty="0"/>
                        <a:t>Defender</a:t>
                      </a:r>
                    </a:p>
                  </a:txBody>
                  <a:tcPr/>
                </a:tc>
                <a:tc>
                  <a:txBody>
                    <a:bodyPr/>
                    <a:lstStyle/>
                    <a:p>
                      <a:endParaRPr lang="en-AU" sz="2000" dirty="0"/>
                    </a:p>
                  </a:txBody>
                  <a:tcPr/>
                </a:tc>
                <a:extLst>
                  <a:ext uri="{0D108BD9-81ED-4DB2-BD59-A6C34878D82A}">
                    <a16:rowId xmlns:a16="http://schemas.microsoft.com/office/drawing/2014/main" val="3837922582"/>
                  </a:ext>
                </a:extLst>
              </a:tr>
              <a:tr h="380750">
                <a:tc>
                  <a:txBody>
                    <a:bodyPr/>
                    <a:lstStyle/>
                    <a:p>
                      <a:r>
                        <a:rPr lang="en-AU" sz="2000" dirty="0"/>
                        <a:t>Card ranking</a:t>
                      </a:r>
                    </a:p>
                  </a:txBody>
                  <a:tcPr/>
                </a:tc>
                <a:tc>
                  <a:txBody>
                    <a:bodyPr/>
                    <a:lstStyle/>
                    <a:p>
                      <a:r>
                        <a:rPr lang="en-AU" sz="2000" dirty="0"/>
                        <a:t>A K Q J T 9 -&gt; 2</a:t>
                      </a:r>
                    </a:p>
                  </a:txBody>
                  <a:tcPr/>
                </a:tc>
                <a:tc>
                  <a:txBody>
                    <a:bodyPr/>
                    <a:lstStyle/>
                    <a:p>
                      <a:r>
                        <a:rPr lang="en-AU" sz="2000" dirty="0"/>
                        <a:t>Discard</a:t>
                      </a:r>
                    </a:p>
                  </a:txBody>
                  <a:tcPr/>
                </a:tc>
                <a:tc>
                  <a:txBody>
                    <a:bodyPr/>
                    <a:lstStyle/>
                    <a:p>
                      <a:r>
                        <a:rPr lang="en-AU" sz="2000" dirty="0"/>
                        <a:t>Cant follow suit</a:t>
                      </a:r>
                    </a:p>
                  </a:txBody>
                  <a:tcPr/>
                </a:tc>
                <a:extLst>
                  <a:ext uri="{0D108BD9-81ED-4DB2-BD59-A6C34878D82A}">
                    <a16:rowId xmlns:a16="http://schemas.microsoft.com/office/drawing/2014/main" val="1373193758"/>
                  </a:ext>
                </a:extLst>
              </a:tr>
              <a:tr h="380750">
                <a:tc>
                  <a:txBody>
                    <a:bodyPr/>
                    <a:lstStyle/>
                    <a:p>
                      <a:r>
                        <a:rPr lang="en-AU" sz="2000" dirty="0"/>
                        <a:t>Order of play</a:t>
                      </a:r>
                    </a:p>
                  </a:txBody>
                  <a:tcPr/>
                </a:tc>
                <a:tc>
                  <a:txBody>
                    <a:bodyPr/>
                    <a:lstStyle/>
                    <a:p>
                      <a:r>
                        <a:rPr lang="en-AU" sz="2000" dirty="0"/>
                        <a:t>Clockwise </a:t>
                      </a:r>
                    </a:p>
                  </a:txBody>
                  <a:tcPr/>
                </a:tc>
                <a:tc>
                  <a:txBody>
                    <a:bodyPr/>
                    <a:lstStyle/>
                    <a:p>
                      <a:r>
                        <a:rPr lang="en-AU" sz="2000" dirty="0"/>
                        <a:t>HCP</a:t>
                      </a:r>
                    </a:p>
                  </a:txBody>
                  <a:tcPr/>
                </a:tc>
                <a:tc>
                  <a:txBody>
                    <a:bodyPr/>
                    <a:lstStyle/>
                    <a:p>
                      <a:r>
                        <a:rPr lang="en-AU" sz="2000" dirty="0"/>
                        <a:t>High Card Points</a:t>
                      </a:r>
                    </a:p>
                  </a:txBody>
                  <a:tcPr/>
                </a:tc>
                <a:extLst>
                  <a:ext uri="{0D108BD9-81ED-4DB2-BD59-A6C34878D82A}">
                    <a16:rowId xmlns:a16="http://schemas.microsoft.com/office/drawing/2014/main" val="2948524653"/>
                  </a:ext>
                </a:extLst>
              </a:tr>
              <a:tr h="380750">
                <a:tc>
                  <a:txBody>
                    <a:bodyPr/>
                    <a:lstStyle/>
                    <a:p>
                      <a:r>
                        <a:rPr lang="en-AU" sz="2000" dirty="0"/>
                        <a:t>Trick</a:t>
                      </a:r>
                    </a:p>
                  </a:txBody>
                  <a:tcPr/>
                </a:tc>
                <a:tc>
                  <a:txBody>
                    <a:bodyPr/>
                    <a:lstStyle/>
                    <a:p>
                      <a:r>
                        <a:rPr lang="en-AU" sz="2000" dirty="0"/>
                        <a:t>All players play one card</a:t>
                      </a:r>
                    </a:p>
                  </a:txBody>
                  <a:tcPr/>
                </a:tc>
                <a:tc>
                  <a:txBody>
                    <a:bodyPr/>
                    <a:lstStyle/>
                    <a:p>
                      <a:r>
                        <a:rPr lang="en-AU" sz="2000" dirty="0"/>
                        <a:t>Hand evaluation</a:t>
                      </a:r>
                    </a:p>
                  </a:txBody>
                  <a:tcPr/>
                </a:tc>
                <a:tc>
                  <a:txBody>
                    <a:bodyPr/>
                    <a:lstStyle/>
                    <a:p>
                      <a:endParaRPr lang="en-AU" sz="2000" dirty="0"/>
                    </a:p>
                  </a:txBody>
                  <a:tcPr/>
                </a:tc>
                <a:extLst>
                  <a:ext uri="{0D108BD9-81ED-4DB2-BD59-A6C34878D82A}">
                    <a16:rowId xmlns:a16="http://schemas.microsoft.com/office/drawing/2014/main" val="3178250187"/>
                  </a:ext>
                </a:extLst>
              </a:tr>
              <a:tr h="380750">
                <a:tc>
                  <a:txBody>
                    <a:bodyPr/>
                    <a:lstStyle/>
                    <a:p>
                      <a:r>
                        <a:rPr lang="en-AU" sz="2000" dirty="0"/>
                        <a:t>Contract</a:t>
                      </a:r>
                    </a:p>
                  </a:txBody>
                  <a:tcPr/>
                </a:tc>
                <a:tc>
                  <a:txBody>
                    <a:bodyPr/>
                    <a:lstStyle/>
                    <a:p>
                      <a:r>
                        <a:rPr lang="en-AU" sz="2000" dirty="0"/>
                        <a:t>Last bid followed by three P</a:t>
                      </a:r>
                    </a:p>
                  </a:txBody>
                  <a:tcPr/>
                </a:tc>
                <a:tc>
                  <a:txBody>
                    <a:bodyPr/>
                    <a:lstStyle/>
                    <a:p>
                      <a:r>
                        <a:rPr lang="en-AU" sz="2000" dirty="0"/>
                        <a:t>Honours</a:t>
                      </a:r>
                    </a:p>
                  </a:txBody>
                  <a:tcPr/>
                </a:tc>
                <a:tc>
                  <a:txBody>
                    <a:bodyPr/>
                    <a:lstStyle/>
                    <a:p>
                      <a:r>
                        <a:rPr lang="en-AU" sz="2000" dirty="0"/>
                        <a:t>A K Q J 10 ?</a:t>
                      </a:r>
                    </a:p>
                  </a:txBody>
                  <a:tcPr/>
                </a:tc>
                <a:extLst>
                  <a:ext uri="{0D108BD9-81ED-4DB2-BD59-A6C34878D82A}">
                    <a16:rowId xmlns:a16="http://schemas.microsoft.com/office/drawing/2014/main" val="2881981820"/>
                  </a:ext>
                </a:extLst>
              </a:tr>
              <a:tr h="380750">
                <a:tc>
                  <a:txBody>
                    <a:bodyPr/>
                    <a:lstStyle/>
                    <a:p>
                      <a:r>
                        <a:rPr lang="en-AU" sz="2000" dirty="0"/>
                        <a:t>Declarer</a:t>
                      </a:r>
                    </a:p>
                  </a:txBody>
                  <a:tcPr/>
                </a:tc>
                <a:tc>
                  <a:txBody>
                    <a:bodyPr/>
                    <a:lstStyle/>
                    <a:p>
                      <a:r>
                        <a:rPr lang="en-AU" sz="2000" dirty="0"/>
                        <a:t>Person who first bid contract</a:t>
                      </a:r>
                    </a:p>
                  </a:txBody>
                  <a:tcPr/>
                </a:tc>
                <a:tc>
                  <a:txBody>
                    <a:bodyPr/>
                    <a:lstStyle/>
                    <a:p>
                      <a:r>
                        <a:rPr lang="en-AU" sz="2000" dirty="0"/>
                        <a:t>Opening Leads</a:t>
                      </a:r>
                    </a:p>
                  </a:txBody>
                  <a:tcPr/>
                </a:tc>
                <a:tc>
                  <a:txBody>
                    <a:bodyPr/>
                    <a:lstStyle/>
                    <a:p>
                      <a:endParaRPr lang="en-AU" sz="2000" dirty="0"/>
                    </a:p>
                  </a:txBody>
                  <a:tcPr/>
                </a:tc>
                <a:extLst>
                  <a:ext uri="{0D108BD9-81ED-4DB2-BD59-A6C34878D82A}">
                    <a16:rowId xmlns:a16="http://schemas.microsoft.com/office/drawing/2014/main" val="3686174092"/>
                  </a:ext>
                </a:extLst>
              </a:tr>
            </a:tbl>
          </a:graphicData>
        </a:graphic>
      </p:graphicFrame>
      <p:pic>
        <p:nvPicPr>
          <p:cNvPr id="7" name="Picture 6">
            <a:extLst>
              <a:ext uri="{FF2B5EF4-FFF2-40B4-BE49-F238E27FC236}">
                <a16:creationId xmlns:a16="http://schemas.microsoft.com/office/drawing/2014/main" id="{D507FF9F-270D-8A0C-CD51-592F9E05DDB1}"/>
              </a:ext>
            </a:extLst>
          </p:cNvPr>
          <p:cNvPicPr>
            <a:picLocks noChangeAspect="1"/>
          </p:cNvPicPr>
          <p:nvPr/>
        </p:nvPicPr>
        <p:blipFill>
          <a:blip r:embed="rId3"/>
          <a:stretch>
            <a:fillRect/>
          </a:stretch>
        </p:blipFill>
        <p:spPr>
          <a:xfrm>
            <a:off x="28035" y="1729592"/>
            <a:ext cx="449619" cy="3398815"/>
          </a:xfrm>
          <a:prstGeom prst="rect">
            <a:avLst/>
          </a:prstGeom>
        </p:spPr>
      </p:pic>
    </p:spTree>
    <p:extLst>
      <p:ext uri="{BB962C8B-B14F-4D97-AF65-F5344CB8AC3E}">
        <p14:creationId xmlns:p14="http://schemas.microsoft.com/office/powerpoint/2010/main" val="2326046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2826</TotalTime>
  <Words>10979</Words>
  <Application>Microsoft Office PowerPoint</Application>
  <PresentationFormat>Widescreen</PresentationFormat>
  <Paragraphs>2319</Paragraphs>
  <Slides>71</Slides>
  <Notes>68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Symbol</vt:lpstr>
      <vt:lpstr>Wingdings</vt:lpstr>
      <vt:lpstr>Office Theme</vt:lpstr>
      <vt:lpstr>MBC Introduction to Bridge Bridge Lessons for Beginners and Returning Players</vt:lpstr>
      <vt:lpstr>MBC Introduction to Bridge - Introductions</vt:lpstr>
      <vt:lpstr>MBC Introduction to Bridge – About Us</vt:lpstr>
      <vt:lpstr>MBC Introduction to Bridge – About this Course</vt:lpstr>
      <vt:lpstr>MBC Introduction to Bridge – Week 1:  Overview</vt:lpstr>
      <vt:lpstr>MBC Introduction to Bridge – Week 1:  The play of the cards.  Pt 1</vt:lpstr>
      <vt:lpstr>MBC Introduction to Bridge – Week 1:  The play of the cards.  Pt 2</vt:lpstr>
      <vt:lpstr>MBC Introduction to Bridge – Week 1:  Additional Resources</vt:lpstr>
      <vt:lpstr>MBC Introduction to Bridge – Week 1 Review</vt:lpstr>
      <vt:lpstr>MBC Introduction to Bridge – Week 2:  Overview</vt:lpstr>
      <vt:lpstr>MBC Introduction to Bridge – Week 2:  Opening the bidding</vt:lpstr>
      <vt:lpstr>MBC Introduction to Bridge – Week 2:  Responder’s options</vt:lpstr>
      <vt:lpstr>MBC Introduction to Bridge – Week 2:  Roles Review</vt:lpstr>
      <vt:lpstr>MBC Introduction to Bridge – Week 2:  Additional Resources</vt:lpstr>
      <vt:lpstr>MBC Introduction to Bridge – Week 2 Review</vt:lpstr>
      <vt:lpstr>MBC Introduction to Bridge – Week 3:  Overview</vt:lpstr>
      <vt:lpstr>MBC Introduction to Bridge – Week 3:  What is Game and why ?</vt:lpstr>
      <vt:lpstr>MBC Introduction to Bridge – Week 3:  Distribution points</vt:lpstr>
      <vt:lpstr>MBC Introduction to Bridge – Week 3:  Responder’s Hand Evaluation</vt:lpstr>
      <vt:lpstr>MBC Introduction to Bridge – Week 3:  Opener’s Re-evaluation</vt:lpstr>
      <vt:lpstr>MBC Introduction to Bridge – Week 3:  Additional Resources</vt:lpstr>
      <vt:lpstr>MBC Introduction to Bridge – Week 3 Review</vt:lpstr>
      <vt:lpstr>MBC Introduction to Bridge – Week 4:  Review of weeks 1 - 3</vt:lpstr>
      <vt:lpstr>PowerPoint Presentation</vt:lpstr>
      <vt:lpstr>MBC Introduction to Bridge – Week 4:  Not all bids are born equal …</vt:lpstr>
      <vt:lpstr>MBC Introduction to Bridge – Week 4:  Not all bids are born equal …</vt:lpstr>
      <vt:lpstr>MBC Introduction to Bridge – Week 4:  How common IS game ?</vt:lpstr>
      <vt:lpstr>MBC Introduction to Bridge – Week 5:  Overview</vt:lpstr>
      <vt:lpstr>MBC Introduction to Bridge – Week 5:  Responder’s Priorities</vt:lpstr>
      <vt:lpstr>MBC Introduction to Bridge – Week 5: Openers Rebid after Fit</vt:lpstr>
      <vt:lpstr>MBC Introduction to Bridge – Week 5: Openers Rebid after Fit</vt:lpstr>
      <vt:lpstr>MBC Introduction to Bridge – Week 5: Openers Rebid after Fit</vt:lpstr>
      <vt:lpstr>MBC Introduction to Bridge – Week 5: Openers Rebid after Fit</vt:lpstr>
      <vt:lpstr>MBC Introduction to Bridge – Week 5: Openers Rebid after Fit</vt:lpstr>
      <vt:lpstr>MBC Introduction to Bridge – Week 5: Openers Rebid after Fit</vt:lpstr>
      <vt:lpstr>MBC Introduction to Bridge – Week 5: Openers Rebid after Fit</vt:lpstr>
      <vt:lpstr>MBC Introduction to Bridge – Week 5:  Hand Shapes</vt:lpstr>
      <vt:lpstr>MBC Introduction to Bridge – Week 5:  Opener’s rebid</vt:lpstr>
      <vt:lpstr>MBC Introduction to Bridge – Week 5:  Opener’s Rebid</vt:lpstr>
      <vt:lpstr>MBC Introduction to Bridge – Week 5:  Quizzes</vt:lpstr>
      <vt:lpstr>MBC Introduction to Bridge – Week 5:  Quizzes</vt:lpstr>
      <vt:lpstr>MBC Introduction to Bridge – Week 5 Review</vt:lpstr>
      <vt:lpstr>MBC Introduction to Bridge – Week 6:  Overview</vt:lpstr>
      <vt:lpstr>MBC Introduction to Bridge – Week 6:  Opening a NT</vt:lpstr>
      <vt:lpstr>MBC Introduction to Bridge – Week 6:  Opening a NT</vt:lpstr>
      <vt:lpstr>MBC Introduction to Bridge – Week 6:  Respond NT</vt:lpstr>
      <vt:lpstr>MBC Introduction to Bridge – Week 6:  Quizzes</vt:lpstr>
      <vt:lpstr>MBC Introduction to Bridge – Week 6:  Overview</vt:lpstr>
      <vt:lpstr>MBC Introduction to Bridge – Week 6:  Review</vt:lpstr>
      <vt:lpstr>MBC Introduction to Bridge – Week 6 Review</vt:lpstr>
      <vt:lpstr>MBC Introduction to Bridge – Week 7:  Overview</vt:lpstr>
      <vt:lpstr>MBC Introduction to Bridge – Week 7:  Takeout Doubles</vt:lpstr>
      <vt:lpstr>MBC Introduction to Bridge – Week 7:  Overcall or Double</vt:lpstr>
      <vt:lpstr>MBC Introduction to Bridge – Week 7:  Quizzes</vt:lpstr>
      <vt:lpstr>MBC Introduction to Bridge – Week 7:  Questions ?</vt:lpstr>
      <vt:lpstr>MBC Introduction to Bridge – Week 7 Review</vt:lpstr>
      <vt:lpstr>MBC Introduction to Bridge – Week 8:  Overview</vt:lpstr>
      <vt:lpstr>MBC Introduction to Bridge – Week 8:  No Trumps Transfers</vt:lpstr>
      <vt:lpstr>MBC Introduction to Bridge – Week 8:  No Trumps Simple Stayman</vt:lpstr>
      <vt:lpstr>MBC Introduction to Bridge – Week 8:  Strong 2 Openings</vt:lpstr>
      <vt:lpstr>MBC Introduction to Bridge – Week 8:  Weak 2 Openings</vt:lpstr>
      <vt:lpstr>MBC Introduction to Bridge – Week 8 Review</vt:lpstr>
      <vt:lpstr>MBC Introduction to Bridge – About</vt:lpstr>
      <vt:lpstr>MBC Introduction to Bridge – Declarer: Preserve your Entries</vt:lpstr>
      <vt:lpstr>MBC Introduction to Bridge – Declarer: Hold Up Play</vt:lpstr>
      <vt:lpstr>MBC Introduction to Bridge – Defender: Lead THROUGH strength</vt:lpstr>
      <vt:lpstr>MBC Introduction to Bridge – Defender: Lead TO weakness</vt:lpstr>
      <vt:lpstr>MBC Introduction to Bridge – Defender: Doubleton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Mollymook Bridge Club  127 St. Vincent Street, Ulladulla</dc:title>
  <dc:creator>John Reid</dc:creator>
  <cp:lastModifiedBy>John Reid</cp:lastModifiedBy>
  <cp:revision>97</cp:revision>
  <cp:lastPrinted>2024-02-28T01:40:48Z</cp:lastPrinted>
  <dcterms:created xsi:type="dcterms:W3CDTF">2022-10-19T23:47:14Z</dcterms:created>
  <dcterms:modified xsi:type="dcterms:W3CDTF">2024-04-14T22:52:08Z</dcterms:modified>
</cp:coreProperties>
</file>